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3" r:id="rId5"/>
    <p:sldId id="269" r:id="rId6"/>
    <p:sldId id="258" r:id="rId7"/>
    <p:sldId id="270" r:id="rId8"/>
    <p:sldId id="260" r:id="rId9"/>
    <p:sldId id="271" r:id="rId10"/>
    <p:sldId id="261" r:id="rId11"/>
    <p:sldId id="272" r:id="rId12"/>
    <p:sldId id="262" r:id="rId13"/>
    <p:sldId id="273" r:id="rId14"/>
    <p:sldId id="264" r:id="rId15"/>
    <p:sldId id="274" r:id="rId16"/>
    <p:sldId id="265" r:id="rId17"/>
    <p:sldId id="275" r:id="rId18"/>
    <p:sldId id="266" r:id="rId19"/>
    <p:sldId id="276" r:id="rId20"/>
    <p:sldId id="267" r:id="rId21"/>
    <p:sldId id="277"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6" d="100"/>
          <a:sy n="116" d="100"/>
        </p:scale>
        <p:origin x="-149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17-3-2015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17-3-2015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17-3-2015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17-3-2015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17-3-2015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17-3-2015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D636C07-7E76-46D3-B86B-6AF7C60E533E}" type="datetimeFigureOut">
              <a:rPr lang="nl-NL" smtClean="0"/>
              <a:t>17-3-2015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D636C07-7E76-46D3-B86B-6AF7C60E533E}" type="datetimeFigureOut">
              <a:rPr lang="nl-NL" smtClean="0"/>
              <a:t>17-3-2015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t>17-3-2015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17-3-2015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17-3-2015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36C07-7E76-46D3-B86B-6AF7C60E533E}" type="datetimeFigureOut">
              <a:rPr lang="nl-NL" smtClean="0"/>
              <a:t>17-3-2015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5000" contrast="1000"/>
                    </a14:imgEffect>
                  </a14:imgLayer>
                </a14:imgProps>
              </a:ext>
              <a:ext uri="{28A0092B-C50C-407E-A947-70E740481C1C}">
                <a14:useLocalDpi xmlns:a14="http://schemas.microsoft.com/office/drawing/2010/main" val="0"/>
              </a:ext>
            </a:extLst>
          </a:blip>
          <a:stretch>
            <a:fillRect/>
          </a:stretch>
        </p:blipFill>
        <p:spPr>
          <a:xfrm>
            <a:off x="-581186" y="0"/>
            <a:ext cx="10306372" cy="6857999"/>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88" y="116632"/>
            <a:ext cx="9025016" cy="1440160"/>
          </a:xfrm>
          <a:prstGeom prst="rect">
            <a:avLst/>
          </a:prstGeom>
        </p:spPr>
      </p:pic>
      <p:sp>
        <p:nvSpPr>
          <p:cNvPr id="5" name="Tekstvak 4"/>
          <p:cNvSpPr txBox="1"/>
          <p:nvPr/>
        </p:nvSpPr>
        <p:spPr>
          <a:xfrm>
            <a:off x="2699792" y="2348880"/>
            <a:ext cx="3717684" cy="3046988"/>
          </a:xfrm>
          <a:prstGeom prst="rect">
            <a:avLst/>
          </a:prstGeom>
          <a:noFill/>
        </p:spPr>
        <p:txBody>
          <a:bodyPr wrap="none" rtlCol="0">
            <a:spAutoFit/>
          </a:bodyPr>
          <a:lstStyle/>
          <a:p>
            <a:pPr algn="ctr"/>
            <a:r>
              <a:rPr lang="nl-NL" sz="9600" dirty="0" smtClean="0">
                <a:solidFill>
                  <a:schemeClr val="bg1"/>
                </a:solidFill>
                <a:latin typeface="Soho Gothic NS ExtraBold" pitchFamily="34" charset="0"/>
              </a:rPr>
              <a:t>CERN</a:t>
            </a:r>
          </a:p>
          <a:p>
            <a:pPr algn="ctr"/>
            <a:r>
              <a:rPr lang="nl-NL" sz="9600" dirty="0" smtClean="0">
                <a:solidFill>
                  <a:schemeClr val="bg1"/>
                </a:solidFill>
                <a:latin typeface="Soho Gothic NS ExtraBold" pitchFamily="34" charset="0"/>
              </a:rPr>
              <a:t>QUIZ</a:t>
            </a:r>
            <a:endParaRPr lang="nl-NL" sz="9600" dirty="0">
              <a:solidFill>
                <a:schemeClr val="bg1"/>
              </a:solidFill>
              <a:latin typeface="Soho Gothic NS ExtraBold" pitchFamily="34" charset="0"/>
            </a:endParaRPr>
          </a:p>
        </p:txBody>
      </p:sp>
    </p:spTree>
    <p:extLst>
      <p:ext uri="{BB962C8B-B14F-4D97-AF65-F5344CB8AC3E}">
        <p14:creationId xmlns:p14="http://schemas.microsoft.com/office/powerpoint/2010/main" val="4193796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5</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Als Fysici – naast het doen van onderzoek – ergens goed in zijn, dan is het wel creatieve afkortingen verzinnen. Eén van de 4 grote experimenten van de LHC (Large </a:t>
            </a:r>
            <a:r>
              <a:rPr lang="nl-NL" sz="1200" dirty="0" err="1" smtClean="0">
                <a:solidFill>
                  <a:schemeClr val="bg1"/>
                </a:solidFill>
                <a:latin typeface="Soho Gothic NS ExtraBold" pitchFamily="34" charset="0"/>
              </a:rPr>
              <a:t>Hadron</a:t>
            </a:r>
            <a:r>
              <a:rPr lang="nl-NL" sz="1200" dirty="0" smtClean="0">
                <a:solidFill>
                  <a:schemeClr val="bg1"/>
                </a:solidFill>
                <a:latin typeface="Soho Gothic NS ExtraBold" pitchFamily="34" charset="0"/>
              </a:rPr>
              <a:t> Collider) heet </a:t>
            </a:r>
            <a:r>
              <a:rPr lang="nl-NL" sz="1200" dirty="0" smtClean="0">
                <a:solidFill>
                  <a:srgbClr val="FF0000"/>
                </a:solidFill>
                <a:latin typeface="Soho Gothic NS ExtraBold" pitchFamily="34" charset="0"/>
              </a:rPr>
              <a:t>ALICE</a:t>
            </a:r>
            <a:r>
              <a:rPr lang="nl-NL" sz="1200" dirty="0" smtClean="0">
                <a:solidFill>
                  <a:schemeClr val="bg1"/>
                </a:solidFill>
                <a:latin typeface="Soho Gothic NS ExtraBold" pitchFamily="34" charset="0"/>
              </a:rPr>
              <a:t>. Waarvoor staat deze afkorting?</a:t>
            </a:r>
          </a:p>
          <a:p>
            <a:pPr marL="0" indent="0">
              <a:buFont typeface="Arial" pitchFamily="34" charset="0"/>
              <a:buNone/>
            </a:pPr>
            <a:endParaRPr lang="nl-NL" sz="1200" dirty="0" smtClean="0">
              <a:solidFill>
                <a:schemeClr val="bg1"/>
              </a:solidFill>
              <a:latin typeface="Soho Gothic NS ExtraBold" pitchFamily="34" charset="0"/>
            </a:endParaRPr>
          </a:p>
          <a:p>
            <a:pPr marL="228600" indent="-228600">
              <a:buFont typeface="Arial" pitchFamily="34" charset="0"/>
              <a:buAutoNum type="alphaUcPeriod"/>
            </a:pPr>
            <a:r>
              <a:rPr lang="nl-NL" sz="2000" dirty="0" smtClean="0">
                <a:solidFill>
                  <a:schemeClr val="bg1"/>
                </a:solidFill>
                <a:latin typeface="Soho Gothic NS ExtraBold" pitchFamily="34" charset="0"/>
              </a:rPr>
              <a:t> </a:t>
            </a:r>
            <a:r>
              <a:rPr lang="nl-NL" sz="2000" dirty="0" smtClean="0">
                <a:solidFill>
                  <a:srgbClr val="FF0000"/>
                </a:solidFill>
                <a:latin typeface="Soho Gothic NS ExtraBold" pitchFamily="34" charset="0"/>
              </a:rPr>
              <a:t>A</a:t>
            </a:r>
            <a:r>
              <a:rPr lang="nl-NL" sz="2000" dirty="0" smtClean="0">
                <a:solidFill>
                  <a:schemeClr val="bg1"/>
                </a:solidFill>
                <a:latin typeface="Soho Gothic NS ExtraBold" pitchFamily="34" charset="0"/>
              </a:rPr>
              <a:t>ntimatter </a:t>
            </a:r>
            <a:r>
              <a:rPr lang="nl-NL" sz="2000" dirty="0" err="1" smtClean="0">
                <a:solidFill>
                  <a:srgbClr val="FF0000"/>
                </a:solidFill>
                <a:latin typeface="Soho Gothic NS ExtraBold" pitchFamily="34" charset="0"/>
              </a:rPr>
              <a:t>L</a:t>
            </a:r>
            <a:r>
              <a:rPr lang="nl-NL" sz="2000" dirty="0" err="1" smtClean="0">
                <a:solidFill>
                  <a:schemeClr val="bg1"/>
                </a:solidFill>
                <a:latin typeface="Soho Gothic NS ExtraBold" pitchFamily="34" charset="0"/>
              </a:rPr>
              <a:t>ocation</a:t>
            </a:r>
            <a:r>
              <a:rPr lang="nl-NL" sz="2000" dirty="0" smtClean="0">
                <a:solidFill>
                  <a:schemeClr val="bg1"/>
                </a:solidFill>
                <a:latin typeface="Soho Gothic NS ExtraBold" pitchFamily="34" charset="0"/>
              </a:rPr>
              <a:t> </a:t>
            </a:r>
            <a:r>
              <a:rPr lang="nl-NL" sz="2000" dirty="0" err="1" smtClean="0">
                <a:solidFill>
                  <a:srgbClr val="FF0000"/>
                </a:solidFill>
                <a:latin typeface="Soho Gothic NS ExtraBold" pitchFamily="34" charset="0"/>
              </a:rPr>
              <a:t>I</a:t>
            </a:r>
            <a:r>
              <a:rPr lang="nl-NL" sz="2000" dirty="0" err="1" smtClean="0">
                <a:solidFill>
                  <a:schemeClr val="bg1"/>
                </a:solidFill>
                <a:latin typeface="Soho Gothic NS ExtraBold" pitchFamily="34" charset="0"/>
              </a:rPr>
              <a:t>solation</a:t>
            </a:r>
            <a:r>
              <a:rPr lang="nl-NL" sz="2000" dirty="0" smtClean="0">
                <a:solidFill>
                  <a:schemeClr val="bg1"/>
                </a:solidFill>
                <a:latin typeface="Soho Gothic NS ExtraBold" pitchFamily="34" charset="0"/>
              </a:rPr>
              <a:t> </a:t>
            </a:r>
            <a:r>
              <a:rPr lang="nl-NL" sz="2000" dirty="0" err="1" smtClean="0">
                <a:solidFill>
                  <a:srgbClr val="FF0000"/>
                </a:solidFill>
                <a:latin typeface="Soho Gothic NS ExtraBold" pitchFamily="34" charset="0"/>
              </a:rPr>
              <a:t>C</a:t>
            </a:r>
            <a:r>
              <a:rPr lang="nl-NL" sz="2000" dirty="0" err="1" smtClean="0">
                <a:solidFill>
                  <a:schemeClr val="bg1"/>
                </a:solidFill>
                <a:latin typeface="Soho Gothic NS ExtraBold" pitchFamily="34" charset="0"/>
              </a:rPr>
              <a:t>avern</a:t>
            </a:r>
            <a:r>
              <a:rPr lang="nl-NL" sz="2000" dirty="0" smtClean="0">
                <a:solidFill>
                  <a:schemeClr val="bg1"/>
                </a:solidFill>
                <a:latin typeface="Soho Gothic NS ExtraBold" pitchFamily="34" charset="0"/>
              </a:rPr>
              <a:t> </a:t>
            </a:r>
            <a:r>
              <a:rPr lang="nl-NL" sz="2000" dirty="0" smtClean="0">
                <a:solidFill>
                  <a:srgbClr val="FF0000"/>
                </a:solidFill>
                <a:latin typeface="Soho Gothic NS ExtraBold" pitchFamily="34" charset="0"/>
              </a:rPr>
              <a:t>E</a:t>
            </a:r>
            <a:r>
              <a:rPr lang="nl-NL" sz="2000" dirty="0" smtClean="0">
                <a:solidFill>
                  <a:schemeClr val="bg1"/>
                </a:solidFill>
                <a:latin typeface="Soho Gothic NS ExtraBold" pitchFamily="34" charset="0"/>
              </a:rPr>
              <a:t>xperiment</a:t>
            </a:r>
          </a:p>
          <a:p>
            <a:pPr marL="0" indent="0">
              <a:buFont typeface="Arial" pitchFamily="34" charset="0"/>
              <a:buNone/>
            </a:pPr>
            <a:endParaRPr lang="nl-NL" sz="2000" dirty="0" smtClean="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B</a:t>
            </a:r>
            <a:r>
              <a:rPr lang="nl-NL" sz="2000" dirty="0">
                <a:solidFill>
                  <a:schemeClr val="bg1"/>
                </a:solidFill>
                <a:latin typeface="Soho Gothic NS ExtraBold" pitchFamily="34" charset="0"/>
              </a:rPr>
              <a:t>. </a:t>
            </a:r>
            <a:r>
              <a:rPr lang="nl-NL" sz="2000" dirty="0">
                <a:solidFill>
                  <a:srgbClr val="FF0000"/>
                </a:solidFill>
                <a:latin typeface="Soho Gothic NS ExtraBold" pitchFamily="34" charset="0"/>
              </a:rPr>
              <a:t>A</a:t>
            </a:r>
            <a:r>
              <a:rPr lang="nl-NL" sz="2000" dirty="0">
                <a:solidFill>
                  <a:schemeClr val="bg1"/>
                </a:solidFill>
                <a:latin typeface="Soho Gothic NS ExtraBold" pitchFamily="34" charset="0"/>
              </a:rPr>
              <a:t> </a:t>
            </a:r>
            <a:r>
              <a:rPr lang="nl-NL" sz="2000" dirty="0">
                <a:solidFill>
                  <a:srgbClr val="FF0000"/>
                </a:solidFill>
                <a:latin typeface="Soho Gothic NS ExtraBold" pitchFamily="34" charset="0"/>
              </a:rPr>
              <a:t>L</a:t>
            </a:r>
            <a:r>
              <a:rPr lang="nl-NL" sz="2000" dirty="0">
                <a:solidFill>
                  <a:schemeClr val="bg1"/>
                </a:solidFill>
                <a:latin typeface="Soho Gothic NS ExtraBold" pitchFamily="34" charset="0"/>
              </a:rPr>
              <a:t>arge </a:t>
            </a:r>
            <a:r>
              <a:rPr lang="nl-NL" sz="2000" dirty="0">
                <a:solidFill>
                  <a:srgbClr val="FF0000"/>
                </a:solidFill>
                <a:latin typeface="Soho Gothic NS ExtraBold" pitchFamily="34" charset="0"/>
              </a:rPr>
              <a:t>I</a:t>
            </a:r>
            <a:r>
              <a:rPr lang="nl-NL" sz="2000" dirty="0">
                <a:solidFill>
                  <a:schemeClr val="bg1"/>
                </a:solidFill>
                <a:latin typeface="Soho Gothic NS ExtraBold" pitchFamily="34" charset="0"/>
              </a:rPr>
              <a:t>on </a:t>
            </a:r>
            <a:r>
              <a:rPr lang="nl-NL" sz="2000" dirty="0">
                <a:solidFill>
                  <a:srgbClr val="FF0000"/>
                </a:solidFill>
                <a:latin typeface="Soho Gothic NS ExtraBold" pitchFamily="34" charset="0"/>
              </a:rPr>
              <a:t>C</a:t>
            </a:r>
            <a:r>
              <a:rPr lang="nl-NL" sz="2000" dirty="0">
                <a:solidFill>
                  <a:schemeClr val="bg1"/>
                </a:solidFill>
                <a:latin typeface="Soho Gothic NS ExtraBold" pitchFamily="34" charset="0"/>
              </a:rPr>
              <a:t>ollider </a:t>
            </a:r>
            <a:r>
              <a:rPr lang="nl-NL" sz="2000" dirty="0" smtClean="0">
                <a:solidFill>
                  <a:srgbClr val="FF0000"/>
                </a:solidFill>
                <a:latin typeface="Soho Gothic NS ExtraBold" pitchFamily="34" charset="0"/>
              </a:rPr>
              <a:t>E</a:t>
            </a:r>
            <a:r>
              <a:rPr lang="nl-NL" sz="2000" dirty="0" smtClean="0">
                <a:solidFill>
                  <a:schemeClr val="bg1"/>
                </a:solidFill>
                <a:latin typeface="Soho Gothic NS ExtraBold" pitchFamily="34" charset="0"/>
              </a:rPr>
              <a:t>xperiment</a:t>
            </a:r>
          </a:p>
          <a:p>
            <a:pPr marL="0" indent="0">
              <a:buNone/>
            </a:pPr>
            <a:endParaRPr lang="nl-NL" sz="2000" dirty="0">
              <a:solidFill>
                <a:schemeClr val="bg1"/>
              </a:solidFill>
              <a:latin typeface="Soho Gothic NS ExtraBold" pitchFamily="34" charset="0"/>
            </a:endParaRPr>
          </a:p>
          <a:p>
            <a:pPr marL="0" indent="0">
              <a:buFont typeface="Arial" pitchFamily="34" charset="0"/>
              <a:buNone/>
            </a:pPr>
            <a:r>
              <a:rPr lang="nl-NL" sz="2000" dirty="0" smtClean="0">
                <a:solidFill>
                  <a:schemeClr val="bg1"/>
                </a:solidFill>
                <a:latin typeface="Soho Gothic NS ExtraBold" pitchFamily="34" charset="0"/>
              </a:rPr>
              <a:t>C. </a:t>
            </a:r>
            <a:r>
              <a:rPr lang="nl-NL" sz="2000" dirty="0" err="1" smtClean="0">
                <a:solidFill>
                  <a:srgbClr val="FF0000"/>
                </a:solidFill>
                <a:latin typeface="Soho Gothic NS ExtraBold" pitchFamily="34" charset="0"/>
              </a:rPr>
              <a:t>A</a:t>
            </a:r>
            <a:r>
              <a:rPr lang="nl-NL" sz="2000" dirty="0" err="1" smtClean="0">
                <a:solidFill>
                  <a:schemeClr val="bg1"/>
                </a:solidFill>
                <a:latin typeface="Soho Gothic NS ExtraBold" pitchFamily="34" charset="0"/>
              </a:rPr>
              <a:t>na</a:t>
            </a:r>
            <a:r>
              <a:rPr lang="nl-NL" sz="2000" dirty="0" err="1" smtClean="0">
                <a:solidFill>
                  <a:srgbClr val="FF0000"/>
                </a:solidFill>
                <a:latin typeface="Soho Gothic NS ExtraBold" pitchFamily="34" charset="0"/>
              </a:rPr>
              <a:t>L</a:t>
            </a:r>
            <a:r>
              <a:rPr lang="nl-NL" sz="2000" dirty="0" err="1" smtClean="0">
                <a:solidFill>
                  <a:schemeClr val="bg1"/>
                </a:solidFill>
                <a:latin typeface="Soho Gothic NS ExtraBold" pitchFamily="34" charset="0"/>
              </a:rPr>
              <a:t>og</a:t>
            </a:r>
            <a:r>
              <a:rPr lang="nl-NL" sz="2000" dirty="0" smtClean="0">
                <a:solidFill>
                  <a:schemeClr val="bg1"/>
                </a:solidFill>
                <a:latin typeface="Soho Gothic NS ExtraBold" pitchFamily="34" charset="0"/>
              </a:rPr>
              <a:t> </a:t>
            </a:r>
            <a:r>
              <a:rPr lang="nl-NL" sz="2000" dirty="0" smtClean="0">
                <a:solidFill>
                  <a:srgbClr val="FF0000"/>
                </a:solidFill>
                <a:latin typeface="Soho Gothic NS ExtraBold" pitchFamily="34" charset="0"/>
              </a:rPr>
              <a:t>I</a:t>
            </a:r>
            <a:r>
              <a:rPr lang="nl-NL" sz="2000" dirty="0" smtClean="0">
                <a:solidFill>
                  <a:schemeClr val="bg1"/>
                </a:solidFill>
                <a:latin typeface="Soho Gothic NS ExtraBold" pitchFamily="34" charset="0"/>
              </a:rPr>
              <a:t>nformation </a:t>
            </a:r>
            <a:r>
              <a:rPr lang="nl-NL" sz="2000" dirty="0" smtClean="0">
                <a:solidFill>
                  <a:srgbClr val="FF0000"/>
                </a:solidFill>
                <a:latin typeface="Soho Gothic NS ExtraBold" pitchFamily="34" charset="0"/>
              </a:rPr>
              <a:t>C</a:t>
            </a:r>
            <a:r>
              <a:rPr lang="nl-NL" sz="2000" dirty="0" smtClean="0">
                <a:solidFill>
                  <a:schemeClr val="bg1"/>
                </a:solidFill>
                <a:latin typeface="Soho Gothic NS ExtraBold" pitchFamily="34" charset="0"/>
              </a:rPr>
              <a:t>onvertor </a:t>
            </a:r>
            <a:r>
              <a:rPr lang="nl-NL" sz="2000" dirty="0" smtClean="0">
                <a:solidFill>
                  <a:srgbClr val="FF0000"/>
                </a:solidFill>
                <a:latin typeface="Soho Gothic NS ExtraBold" pitchFamily="34" charset="0"/>
              </a:rPr>
              <a:t>E</a:t>
            </a:r>
            <a:r>
              <a:rPr lang="nl-NL" sz="2000" dirty="0" smtClean="0">
                <a:solidFill>
                  <a:schemeClr val="bg1"/>
                </a:solidFill>
                <a:latin typeface="Soho Gothic NS ExtraBold" pitchFamily="34" charset="0"/>
              </a:rPr>
              <a:t>xperiment</a:t>
            </a:r>
          </a:p>
          <a:p>
            <a:pPr marL="0" indent="0">
              <a:buFont typeface="Arial" pitchFamily="34" charset="0"/>
              <a:buNone/>
            </a:pPr>
            <a:endParaRPr lang="nl-NL" sz="2000" dirty="0" smtClean="0">
              <a:solidFill>
                <a:schemeClr val="bg1"/>
              </a:solidFill>
              <a:latin typeface="Soho Gothic NS ExtraBold" pitchFamily="34" charset="0"/>
            </a:endParaRPr>
          </a:p>
          <a:p>
            <a:pPr marL="0" indent="0">
              <a:buFont typeface="Arial" pitchFamily="34" charset="0"/>
              <a:buNone/>
            </a:pPr>
            <a:r>
              <a:rPr lang="nl-NL" sz="2000" dirty="0" smtClean="0">
                <a:solidFill>
                  <a:schemeClr val="bg1"/>
                </a:solidFill>
                <a:latin typeface="Soho Gothic NS ExtraBold" pitchFamily="34" charset="0"/>
              </a:rPr>
              <a:t>D. </a:t>
            </a:r>
            <a:r>
              <a:rPr lang="nl-NL" sz="2000" dirty="0" err="1" smtClean="0">
                <a:solidFill>
                  <a:srgbClr val="FF0000"/>
                </a:solidFill>
                <a:latin typeface="Soho Gothic NS ExtraBold" pitchFamily="34" charset="0"/>
              </a:rPr>
              <a:t>A</a:t>
            </a:r>
            <a:r>
              <a:rPr lang="nl-NL" sz="2000" dirty="0" err="1" smtClean="0">
                <a:solidFill>
                  <a:schemeClr val="bg1"/>
                </a:solidFill>
                <a:latin typeface="Soho Gothic NS ExtraBold" pitchFamily="34" charset="0"/>
              </a:rPr>
              <a:t>symmetrical</a:t>
            </a:r>
            <a:r>
              <a:rPr lang="nl-NL" sz="2000" dirty="0" smtClean="0">
                <a:solidFill>
                  <a:schemeClr val="bg1"/>
                </a:solidFill>
                <a:latin typeface="Soho Gothic NS ExtraBold" pitchFamily="34" charset="0"/>
              </a:rPr>
              <a:t> </a:t>
            </a:r>
            <a:r>
              <a:rPr lang="nl-NL" sz="2000" dirty="0" smtClean="0">
                <a:solidFill>
                  <a:srgbClr val="FF0000"/>
                </a:solidFill>
                <a:latin typeface="Soho Gothic NS ExtraBold" pitchFamily="34" charset="0"/>
              </a:rPr>
              <a:t>L</a:t>
            </a:r>
            <a:r>
              <a:rPr lang="nl-NL" sz="2000" dirty="0" smtClean="0">
                <a:solidFill>
                  <a:schemeClr val="bg1"/>
                </a:solidFill>
                <a:latin typeface="Soho Gothic NS ExtraBold" pitchFamily="34" charset="0"/>
              </a:rPr>
              <a:t>ong </a:t>
            </a:r>
            <a:r>
              <a:rPr lang="nl-NL" sz="2000" dirty="0" smtClean="0">
                <a:solidFill>
                  <a:srgbClr val="FF0000"/>
                </a:solidFill>
                <a:latin typeface="Soho Gothic NS ExtraBold" pitchFamily="34" charset="0"/>
              </a:rPr>
              <a:t>I</a:t>
            </a:r>
            <a:r>
              <a:rPr lang="nl-NL" sz="2000" dirty="0" smtClean="0">
                <a:solidFill>
                  <a:schemeClr val="bg1"/>
                </a:solidFill>
                <a:latin typeface="Soho Gothic NS ExtraBold" pitchFamily="34" charset="0"/>
              </a:rPr>
              <a:t>nstant </a:t>
            </a:r>
            <a:r>
              <a:rPr lang="nl-NL" sz="2000" dirty="0" err="1" smtClean="0">
                <a:solidFill>
                  <a:srgbClr val="FF0000"/>
                </a:solidFill>
                <a:latin typeface="Soho Gothic NS ExtraBold" pitchFamily="34" charset="0"/>
              </a:rPr>
              <a:t>C</a:t>
            </a:r>
            <a:r>
              <a:rPr lang="nl-NL" sz="2000" dirty="0" err="1" smtClean="0">
                <a:solidFill>
                  <a:schemeClr val="bg1"/>
                </a:solidFill>
                <a:latin typeface="Soho Gothic NS ExtraBold" pitchFamily="34" charset="0"/>
              </a:rPr>
              <a:t>ollision</a:t>
            </a:r>
            <a:r>
              <a:rPr lang="nl-NL" sz="2000" dirty="0" smtClean="0">
                <a:solidFill>
                  <a:schemeClr val="bg1"/>
                </a:solidFill>
                <a:latin typeface="Soho Gothic NS ExtraBold" pitchFamily="34" charset="0"/>
              </a:rPr>
              <a:t> </a:t>
            </a:r>
            <a:r>
              <a:rPr lang="nl-NL" sz="2000" dirty="0" smtClean="0">
                <a:solidFill>
                  <a:srgbClr val="FF0000"/>
                </a:solidFill>
                <a:latin typeface="Soho Gothic NS ExtraBold" pitchFamily="34" charset="0"/>
              </a:rPr>
              <a:t>E</a:t>
            </a:r>
            <a:r>
              <a:rPr lang="nl-NL" sz="2000" dirty="0" smtClean="0">
                <a:solidFill>
                  <a:schemeClr val="bg1"/>
                </a:solidFill>
                <a:latin typeface="Soho Gothic NS ExtraBold" pitchFamily="34" charset="0"/>
              </a:rPr>
              <a:t>xperiment</a:t>
            </a:r>
            <a:endParaRPr lang="nl-NL" sz="2000" dirty="0">
              <a:solidFill>
                <a:schemeClr val="bg1"/>
              </a:solidFill>
              <a:latin typeface="Soho Gothic NS ExtraBold" pitchFamily="34" charset="0"/>
            </a:endParaRPr>
          </a:p>
        </p:txBody>
      </p:sp>
    </p:spTree>
    <p:extLst>
      <p:ext uri="{BB962C8B-B14F-4D97-AF65-F5344CB8AC3E}">
        <p14:creationId xmlns:p14="http://schemas.microsoft.com/office/powerpoint/2010/main" val="3500508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5</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Als Fysici – naast het doen van onderzoek – ergens goed in zijn, dan is het wel creatieve afkortingen verzinnen. Eén van de 4 grote experimenten van de LHC (Large </a:t>
            </a:r>
            <a:r>
              <a:rPr lang="nl-NL" sz="1200" dirty="0" err="1" smtClean="0">
                <a:solidFill>
                  <a:schemeClr val="bg1"/>
                </a:solidFill>
                <a:latin typeface="Soho Gothic NS ExtraBold" pitchFamily="34" charset="0"/>
              </a:rPr>
              <a:t>Hadron</a:t>
            </a:r>
            <a:r>
              <a:rPr lang="nl-NL" sz="1200" dirty="0" smtClean="0">
                <a:solidFill>
                  <a:schemeClr val="bg1"/>
                </a:solidFill>
                <a:latin typeface="Soho Gothic NS ExtraBold" pitchFamily="34" charset="0"/>
              </a:rPr>
              <a:t> Collider) heet </a:t>
            </a:r>
            <a:r>
              <a:rPr lang="nl-NL" sz="1200" dirty="0" smtClean="0">
                <a:solidFill>
                  <a:srgbClr val="FF0000"/>
                </a:solidFill>
                <a:latin typeface="Soho Gothic NS ExtraBold" pitchFamily="34" charset="0"/>
              </a:rPr>
              <a:t>ALICE</a:t>
            </a:r>
            <a:r>
              <a:rPr lang="nl-NL" sz="1200" dirty="0" smtClean="0">
                <a:solidFill>
                  <a:schemeClr val="bg1"/>
                </a:solidFill>
                <a:latin typeface="Soho Gothic NS ExtraBold" pitchFamily="34" charset="0"/>
              </a:rPr>
              <a:t>. Waarvoor staat deze afkorting?</a:t>
            </a:r>
          </a:p>
          <a:p>
            <a:pPr marL="0" indent="0">
              <a:buFont typeface="Arial" pitchFamily="34" charset="0"/>
              <a:buNone/>
            </a:pPr>
            <a:endParaRPr lang="nl-NL" sz="1200" dirty="0" smtClean="0">
              <a:solidFill>
                <a:schemeClr val="bg1"/>
              </a:solidFill>
              <a:latin typeface="Soho Gothic NS ExtraBold" pitchFamily="34" charset="0"/>
            </a:endParaRPr>
          </a:p>
          <a:p>
            <a:pPr marL="228600" indent="-228600">
              <a:buFont typeface="Arial" pitchFamily="34" charset="0"/>
              <a:buAutoNum type="alphaUcPeriod"/>
            </a:pPr>
            <a:r>
              <a:rPr lang="nl-NL" sz="2000" dirty="0" smtClean="0">
                <a:solidFill>
                  <a:srgbClr val="FF0000"/>
                </a:solidFill>
                <a:latin typeface="Soho Gothic NS ExtraBold" pitchFamily="34" charset="0"/>
              </a:rPr>
              <a:t> Antimatter </a:t>
            </a:r>
            <a:r>
              <a:rPr lang="nl-NL" sz="2000" dirty="0" err="1" smtClean="0">
                <a:solidFill>
                  <a:srgbClr val="FF0000"/>
                </a:solidFill>
                <a:latin typeface="Soho Gothic NS ExtraBold" pitchFamily="34" charset="0"/>
              </a:rPr>
              <a:t>Location</a:t>
            </a:r>
            <a:r>
              <a:rPr lang="nl-NL" sz="2000" dirty="0" smtClean="0">
                <a:solidFill>
                  <a:srgbClr val="FF0000"/>
                </a:solidFill>
                <a:latin typeface="Soho Gothic NS ExtraBold" pitchFamily="34" charset="0"/>
              </a:rPr>
              <a:t> </a:t>
            </a:r>
            <a:r>
              <a:rPr lang="nl-NL" sz="2000" dirty="0" err="1" smtClean="0">
                <a:solidFill>
                  <a:srgbClr val="FF0000"/>
                </a:solidFill>
                <a:latin typeface="Soho Gothic NS ExtraBold" pitchFamily="34" charset="0"/>
              </a:rPr>
              <a:t>Isolation</a:t>
            </a:r>
            <a:r>
              <a:rPr lang="nl-NL" sz="2000" dirty="0" smtClean="0">
                <a:solidFill>
                  <a:srgbClr val="FF0000"/>
                </a:solidFill>
                <a:latin typeface="Soho Gothic NS ExtraBold" pitchFamily="34" charset="0"/>
              </a:rPr>
              <a:t> </a:t>
            </a:r>
            <a:r>
              <a:rPr lang="nl-NL" sz="2000" dirty="0" err="1" smtClean="0">
                <a:solidFill>
                  <a:srgbClr val="FF0000"/>
                </a:solidFill>
                <a:latin typeface="Soho Gothic NS ExtraBold" pitchFamily="34" charset="0"/>
              </a:rPr>
              <a:t>Cavern</a:t>
            </a:r>
            <a:r>
              <a:rPr lang="nl-NL" sz="2000" dirty="0" smtClean="0">
                <a:solidFill>
                  <a:srgbClr val="FF0000"/>
                </a:solidFill>
                <a:latin typeface="Soho Gothic NS ExtraBold" pitchFamily="34" charset="0"/>
              </a:rPr>
              <a:t> Experiment</a:t>
            </a:r>
          </a:p>
          <a:p>
            <a:pPr marL="0" indent="0">
              <a:buFont typeface="Arial" pitchFamily="34" charset="0"/>
              <a:buNone/>
            </a:pPr>
            <a:endParaRPr lang="nl-NL" sz="2000" dirty="0" smtClean="0">
              <a:solidFill>
                <a:schemeClr val="bg1"/>
              </a:solidFill>
              <a:latin typeface="Soho Gothic NS ExtraBold" pitchFamily="34" charset="0"/>
            </a:endParaRPr>
          </a:p>
          <a:p>
            <a:pPr marL="0" indent="0">
              <a:buNone/>
            </a:pPr>
            <a:r>
              <a:rPr lang="nl-NL" sz="2000" dirty="0" smtClean="0">
                <a:solidFill>
                  <a:srgbClr val="00B050"/>
                </a:solidFill>
                <a:latin typeface="Soho Gothic NS ExtraBold" pitchFamily="34" charset="0"/>
              </a:rPr>
              <a:t>B</a:t>
            </a:r>
            <a:r>
              <a:rPr lang="nl-NL" sz="2000" dirty="0">
                <a:solidFill>
                  <a:srgbClr val="00B050"/>
                </a:solidFill>
                <a:latin typeface="Soho Gothic NS ExtraBold" pitchFamily="34" charset="0"/>
              </a:rPr>
              <a:t>. A Large Ion Collider </a:t>
            </a:r>
            <a:r>
              <a:rPr lang="nl-NL" sz="2000" dirty="0" smtClean="0">
                <a:solidFill>
                  <a:srgbClr val="00B050"/>
                </a:solidFill>
                <a:latin typeface="Soho Gothic NS ExtraBold" pitchFamily="34" charset="0"/>
              </a:rPr>
              <a:t>Experiment</a:t>
            </a:r>
          </a:p>
          <a:p>
            <a:pPr marL="0" indent="0">
              <a:buNone/>
            </a:pPr>
            <a:endParaRPr lang="nl-NL" sz="2000" dirty="0">
              <a:solidFill>
                <a:schemeClr val="bg1"/>
              </a:solidFill>
              <a:latin typeface="Soho Gothic NS ExtraBold" pitchFamily="34" charset="0"/>
            </a:endParaRPr>
          </a:p>
          <a:p>
            <a:pPr marL="0" indent="0">
              <a:buFont typeface="Arial" pitchFamily="34" charset="0"/>
              <a:buNone/>
            </a:pPr>
            <a:r>
              <a:rPr lang="nl-NL" sz="2000" dirty="0" smtClean="0">
                <a:solidFill>
                  <a:srgbClr val="FF0000"/>
                </a:solidFill>
                <a:latin typeface="Soho Gothic NS ExtraBold" pitchFamily="34" charset="0"/>
              </a:rPr>
              <a:t>C. </a:t>
            </a:r>
            <a:r>
              <a:rPr lang="nl-NL" sz="2000" dirty="0" err="1" smtClean="0">
                <a:solidFill>
                  <a:srgbClr val="FF0000"/>
                </a:solidFill>
                <a:latin typeface="Soho Gothic NS ExtraBold" pitchFamily="34" charset="0"/>
              </a:rPr>
              <a:t>AnaLog</a:t>
            </a:r>
            <a:r>
              <a:rPr lang="nl-NL" sz="2000" dirty="0" smtClean="0">
                <a:solidFill>
                  <a:srgbClr val="FF0000"/>
                </a:solidFill>
                <a:latin typeface="Soho Gothic NS ExtraBold" pitchFamily="34" charset="0"/>
              </a:rPr>
              <a:t> Information Convertor Experiment</a:t>
            </a:r>
          </a:p>
          <a:p>
            <a:pPr marL="0" indent="0">
              <a:buFont typeface="Arial" pitchFamily="34" charset="0"/>
              <a:buNone/>
            </a:pPr>
            <a:endParaRPr lang="nl-NL" sz="2000" dirty="0" smtClean="0">
              <a:solidFill>
                <a:srgbClr val="FF0000"/>
              </a:solidFill>
              <a:latin typeface="Soho Gothic NS ExtraBold" pitchFamily="34" charset="0"/>
            </a:endParaRPr>
          </a:p>
          <a:p>
            <a:pPr marL="0" indent="0">
              <a:buFont typeface="Arial" pitchFamily="34" charset="0"/>
              <a:buNone/>
            </a:pPr>
            <a:r>
              <a:rPr lang="nl-NL" sz="2000" dirty="0" smtClean="0">
                <a:solidFill>
                  <a:srgbClr val="FF0000"/>
                </a:solidFill>
                <a:latin typeface="Soho Gothic NS ExtraBold" pitchFamily="34" charset="0"/>
              </a:rPr>
              <a:t>D. </a:t>
            </a:r>
            <a:r>
              <a:rPr lang="nl-NL" sz="2000" dirty="0" err="1" smtClean="0">
                <a:solidFill>
                  <a:srgbClr val="FF0000"/>
                </a:solidFill>
                <a:latin typeface="Soho Gothic NS ExtraBold" pitchFamily="34" charset="0"/>
              </a:rPr>
              <a:t>Asymmetrical</a:t>
            </a:r>
            <a:r>
              <a:rPr lang="nl-NL" sz="2000" dirty="0" smtClean="0">
                <a:solidFill>
                  <a:srgbClr val="FF0000"/>
                </a:solidFill>
                <a:latin typeface="Soho Gothic NS ExtraBold" pitchFamily="34" charset="0"/>
              </a:rPr>
              <a:t> Long Instant </a:t>
            </a:r>
            <a:r>
              <a:rPr lang="nl-NL" sz="2000" dirty="0" err="1" smtClean="0">
                <a:solidFill>
                  <a:srgbClr val="FF0000"/>
                </a:solidFill>
                <a:latin typeface="Soho Gothic NS ExtraBold" pitchFamily="34" charset="0"/>
              </a:rPr>
              <a:t>Collision</a:t>
            </a:r>
            <a:r>
              <a:rPr lang="nl-NL" sz="2000" dirty="0" smtClean="0">
                <a:solidFill>
                  <a:srgbClr val="FF0000"/>
                </a:solidFill>
                <a:latin typeface="Soho Gothic NS ExtraBold" pitchFamily="34" charset="0"/>
              </a:rPr>
              <a:t> </a:t>
            </a:r>
            <a:r>
              <a:rPr lang="nl-NL" sz="2000" dirty="0" smtClean="0">
                <a:solidFill>
                  <a:srgbClr val="FF0000"/>
                </a:solidFill>
                <a:latin typeface="Soho Gothic NS ExtraBold" pitchFamily="34" charset="0"/>
              </a:rPr>
              <a:t>Experiment</a:t>
            </a:r>
            <a:endParaRPr lang="nl-NL" sz="2000" dirty="0">
              <a:solidFill>
                <a:srgbClr val="FF0000"/>
              </a:solidFill>
              <a:latin typeface="Soho Gothic NS ExtraBold" pitchFamily="34" charset="0"/>
            </a:endParaRPr>
          </a:p>
        </p:txBody>
      </p:sp>
    </p:spTree>
    <p:extLst>
      <p:ext uri="{BB962C8B-B14F-4D97-AF65-F5344CB8AC3E}">
        <p14:creationId xmlns:p14="http://schemas.microsoft.com/office/powerpoint/2010/main" val="2017943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6</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De deeltjesdierentuin telt extreem veel bewoners. Daarnaast bevat het extreem veel speculatieve deeltjes met bijzondere namen, waarnaar deeltjesfysici nog  altijd op zoek zijn, voornamelijk in CERN. Welk van de volgende deeltjes is NIET ooit door fysici voorgesteld (en dus door ons verzonnen)? </a:t>
            </a:r>
          </a:p>
          <a:p>
            <a:pPr marL="0" indent="0">
              <a:buFont typeface="Arial" pitchFamily="34" charset="0"/>
              <a:buNone/>
            </a:pPr>
            <a:endParaRPr lang="nl-NL" sz="1200" dirty="0" smtClean="0">
              <a:solidFill>
                <a:schemeClr val="bg1"/>
              </a:solidFill>
              <a:latin typeface="Soho Gothic NS ExtraBold" pitchFamily="34" charset="0"/>
            </a:endParaRPr>
          </a:p>
          <a:p>
            <a:pPr marL="228600" indent="-228600">
              <a:buFont typeface="Arial" pitchFamily="34" charset="0"/>
              <a:buAutoNum type="alphaUcPeriod"/>
            </a:pPr>
            <a:r>
              <a:rPr lang="nl-NL" sz="2000" dirty="0" smtClean="0">
                <a:solidFill>
                  <a:schemeClr val="bg1"/>
                </a:solidFill>
                <a:latin typeface="Soho Gothic NS ExtraBold" pitchFamily="34" charset="0"/>
              </a:rPr>
              <a:t> Het </a:t>
            </a:r>
            <a:r>
              <a:rPr lang="nl-NL" sz="2000" dirty="0" err="1" smtClean="0">
                <a:solidFill>
                  <a:schemeClr val="bg1"/>
                </a:solidFill>
                <a:latin typeface="Soho Gothic NS ExtraBold" pitchFamily="34" charset="0"/>
              </a:rPr>
              <a:t>graviton</a:t>
            </a:r>
            <a:endParaRPr lang="nl-NL" sz="2000" dirty="0" smtClean="0">
              <a:solidFill>
                <a:schemeClr val="bg1"/>
              </a:solidFill>
              <a:latin typeface="Soho Gothic NS ExtraBold" pitchFamily="34" charset="0"/>
            </a:endParaRPr>
          </a:p>
          <a:p>
            <a:pPr marL="0" indent="0">
              <a:buFont typeface="Arial" pitchFamily="34" charset="0"/>
              <a:buNone/>
            </a:pPr>
            <a:endParaRPr lang="nl-NL" sz="2000" dirty="0" smtClean="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B. </a:t>
            </a:r>
            <a:r>
              <a:rPr lang="nl-NL" sz="2000" dirty="0">
                <a:solidFill>
                  <a:schemeClr val="bg1"/>
                </a:solidFill>
                <a:latin typeface="Soho Gothic NS ExtraBold" pitchFamily="34" charset="0"/>
              </a:rPr>
              <a:t>Het tachyon</a:t>
            </a:r>
          </a:p>
          <a:p>
            <a:pPr marL="0" indent="0">
              <a:buFont typeface="Arial" pitchFamily="34" charset="0"/>
              <a:buNone/>
            </a:pPr>
            <a:endParaRPr lang="nl-NL" sz="2000" dirty="0" smtClean="0">
              <a:solidFill>
                <a:schemeClr val="bg1"/>
              </a:solidFill>
              <a:latin typeface="Soho Gothic NS ExtraBold" pitchFamily="34" charset="0"/>
            </a:endParaRPr>
          </a:p>
          <a:p>
            <a:pPr marL="0" indent="0">
              <a:buNone/>
            </a:pPr>
            <a:r>
              <a:rPr lang="nl-NL" sz="2000" dirty="0">
                <a:solidFill>
                  <a:schemeClr val="bg1"/>
                </a:solidFill>
                <a:latin typeface="Soho Gothic NS ExtraBold" pitchFamily="34" charset="0"/>
              </a:rPr>
              <a:t>C</a:t>
            </a:r>
            <a:r>
              <a:rPr lang="nl-NL" sz="2000" dirty="0" smtClean="0">
                <a:solidFill>
                  <a:schemeClr val="bg1"/>
                </a:solidFill>
                <a:latin typeface="Soho Gothic NS ExtraBold" pitchFamily="34" charset="0"/>
              </a:rPr>
              <a:t>. Het </a:t>
            </a:r>
            <a:r>
              <a:rPr lang="nl-NL" sz="2000" dirty="0" err="1" smtClean="0">
                <a:solidFill>
                  <a:schemeClr val="bg1"/>
                </a:solidFill>
                <a:latin typeface="Soho Gothic NS ExtraBold" pitchFamily="34" charset="0"/>
              </a:rPr>
              <a:t>galvatron</a:t>
            </a:r>
            <a:endParaRPr lang="nl-NL" sz="2000" dirty="0" smtClean="0">
              <a:solidFill>
                <a:schemeClr val="bg1"/>
              </a:solidFill>
              <a:latin typeface="Soho Gothic NS ExtraBold" pitchFamily="34" charset="0"/>
            </a:endParaRPr>
          </a:p>
          <a:p>
            <a:pPr marL="0" indent="0">
              <a:buFont typeface="Arial" pitchFamily="34" charset="0"/>
              <a:buNone/>
            </a:pPr>
            <a:endParaRPr lang="nl-NL" sz="2000" dirty="0" smtClean="0">
              <a:solidFill>
                <a:schemeClr val="bg1"/>
              </a:solidFill>
              <a:latin typeface="Soho Gothic NS ExtraBold" pitchFamily="34" charset="0"/>
            </a:endParaRPr>
          </a:p>
          <a:p>
            <a:pPr marL="0" indent="0">
              <a:buFont typeface="Arial" pitchFamily="34" charset="0"/>
              <a:buNone/>
            </a:pPr>
            <a:r>
              <a:rPr lang="nl-NL" sz="2000" dirty="0" smtClean="0">
                <a:solidFill>
                  <a:schemeClr val="bg1"/>
                </a:solidFill>
                <a:latin typeface="Soho Gothic NS ExtraBold" pitchFamily="34" charset="0"/>
              </a:rPr>
              <a:t>D. Het </a:t>
            </a:r>
            <a:r>
              <a:rPr lang="nl-NL" sz="2000" dirty="0" err="1" smtClean="0">
                <a:solidFill>
                  <a:schemeClr val="bg1"/>
                </a:solidFill>
                <a:latin typeface="Soho Gothic NS ExtraBold" pitchFamily="34" charset="0"/>
              </a:rPr>
              <a:t>inflaton</a:t>
            </a:r>
            <a:endParaRPr lang="nl-NL" sz="2000" dirty="0">
              <a:solidFill>
                <a:schemeClr val="bg1"/>
              </a:solidFill>
              <a:latin typeface="Soho Gothic NS ExtraBold" pitchFamily="34" charset="0"/>
            </a:endParaRPr>
          </a:p>
        </p:txBody>
      </p:sp>
    </p:spTree>
    <p:extLst>
      <p:ext uri="{BB962C8B-B14F-4D97-AF65-F5344CB8AC3E}">
        <p14:creationId xmlns:p14="http://schemas.microsoft.com/office/powerpoint/2010/main" val="355597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6</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De deeltjesdierentuin telt extreem veel bewoners. Daarnaast bevat het extreem veel speculatieve deeltjes met bijzondere namen, waarnaar deeltjesfysici nog  altijd op zoek zijn, voornamelijk in CERN. Welk van de volgende deeltjes is NIET ooit door fysici voorgesteld (en dus door ons verzonnen)? </a:t>
            </a:r>
          </a:p>
          <a:p>
            <a:pPr marL="0" indent="0">
              <a:buFont typeface="Arial" pitchFamily="34" charset="0"/>
              <a:buNone/>
            </a:pPr>
            <a:endParaRPr lang="nl-NL" sz="1200" dirty="0" smtClean="0">
              <a:solidFill>
                <a:schemeClr val="bg1"/>
              </a:solidFill>
              <a:latin typeface="Soho Gothic NS ExtraBold" pitchFamily="34" charset="0"/>
            </a:endParaRPr>
          </a:p>
          <a:p>
            <a:pPr marL="228600" indent="-228600">
              <a:buFont typeface="Arial" pitchFamily="34" charset="0"/>
              <a:buAutoNum type="alphaUcPeriod"/>
            </a:pPr>
            <a:r>
              <a:rPr lang="nl-NL" sz="2000" dirty="0" smtClean="0">
                <a:solidFill>
                  <a:srgbClr val="FF0000"/>
                </a:solidFill>
                <a:latin typeface="Soho Gothic NS ExtraBold" pitchFamily="34" charset="0"/>
              </a:rPr>
              <a:t> Het </a:t>
            </a:r>
            <a:r>
              <a:rPr lang="nl-NL" sz="2000" dirty="0" err="1" smtClean="0">
                <a:solidFill>
                  <a:srgbClr val="FF0000"/>
                </a:solidFill>
                <a:latin typeface="Soho Gothic NS ExtraBold" pitchFamily="34" charset="0"/>
              </a:rPr>
              <a:t>graviton</a:t>
            </a:r>
            <a:endParaRPr lang="nl-NL" sz="2000" dirty="0" smtClean="0">
              <a:solidFill>
                <a:srgbClr val="FF0000"/>
              </a:solidFill>
              <a:latin typeface="Soho Gothic NS ExtraBold" pitchFamily="34" charset="0"/>
            </a:endParaRPr>
          </a:p>
          <a:p>
            <a:pPr marL="0" indent="0">
              <a:buFont typeface="Arial" pitchFamily="34" charset="0"/>
              <a:buNone/>
            </a:pPr>
            <a:endParaRPr lang="nl-NL" sz="2000" dirty="0" smtClean="0">
              <a:solidFill>
                <a:srgbClr val="FF0000"/>
              </a:solidFill>
              <a:latin typeface="Soho Gothic NS ExtraBold" pitchFamily="34" charset="0"/>
            </a:endParaRPr>
          </a:p>
          <a:p>
            <a:pPr marL="0" indent="0">
              <a:buNone/>
            </a:pPr>
            <a:r>
              <a:rPr lang="nl-NL" sz="2000" dirty="0" smtClean="0">
                <a:solidFill>
                  <a:srgbClr val="FF0000"/>
                </a:solidFill>
                <a:latin typeface="Soho Gothic NS ExtraBold" pitchFamily="34" charset="0"/>
              </a:rPr>
              <a:t>B. </a:t>
            </a:r>
            <a:r>
              <a:rPr lang="nl-NL" sz="2000" dirty="0">
                <a:solidFill>
                  <a:srgbClr val="FF0000"/>
                </a:solidFill>
                <a:latin typeface="Soho Gothic NS ExtraBold" pitchFamily="34" charset="0"/>
              </a:rPr>
              <a:t>Het tachyon</a:t>
            </a:r>
          </a:p>
          <a:p>
            <a:pPr marL="0" indent="0">
              <a:buFont typeface="Arial" pitchFamily="34" charset="0"/>
              <a:buNone/>
            </a:pPr>
            <a:endParaRPr lang="nl-NL" sz="2000" dirty="0" smtClean="0">
              <a:solidFill>
                <a:schemeClr val="bg1"/>
              </a:solidFill>
              <a:latin typeface="Soho Gothic NS ExtraBold" pitchFamily="34" charset="0"/>
            </a:endParaRPr>
          </a:p>
          <a:p>
            <a:pPr marL="0" indent="0">
              <a:buNone/>
            </a:pPr>
            <a:r>
              <a:rPr lang="nl-NL" sz="2000" dirty="0">
                <a:solidFill>
                  <a:srgbClr val="00B050"/>
                </a:solidFill>
                <a:latin typeface="Soho Gothic NS ExtraBold" pitchFamily="34" charset="0"/>
              </a:rPr>
              <a:t>C</a:t>
            </a:r>
            <a:r>
              <a:rPr lang="nl-NL" sz="2000" dirty="0" smtClean="0">
                <a:solidFill>
                  <a:srgbClr val="00B050"/>
                </a:solidFill>
                <a:latin typeface="Soho Gothic NS ExtraBold" pitchFamily="34" charset="0"/>
              </a:rPr>
              <a:t>. Het </a:t>
            </a:r>
            <a:r>
              <a:rPr lang="nl-NL" sz="2000" dirty="0" err="1" smtClean="0">
                <a:solidFill>
                  <a:srgbClr val="00B050"/>
                </a:solidFill>
                <a:latin typeface="Soho Gothic NS ExtraBold" pitchFamily="34" charset="0"/>
              </a:rPr>
              <a:t>galvatron</a:t>
            </a:r>
            <a:endParaRPr lang="nl-NL" sz="2000" dirty="0" smtClean="0">
              <a:solidFill>
                <a:srgbClr val="00B050"/>
              </a:solidFill>
              <a:latin typeface="Soho Gothic NS ExtraBold" pitchFamily="34" charset="0"/>
            </a:endParaRPr>
          </a:p>
          <a:p>
            <a:pPr marL="0" indent="0">
              <a:buFont typeface="Arial" pitchFamily="34" charset="0"/>
              <a:buNone/>
            </a:pPr>
            <a:endParaRPr lang="nl-NL" sz="2000" dirty="0" smtClean="0">
              <a:solidFill>
                <a:schemeClr val="bg1"/>
              </a:solidFill>
              <a:latin typeface="Soho Gothic NS ExtraBold" pitchFamily="34" charset="0"/>
            </a:endParaRPr>
          </a:p>
          <a:p>
            <a:pPr marL="0" indent="0">
              <a:buFont typeface="Arial" pitchFamily="34" charset="0"/>
              <a:buNone/>
            </a:pPr>
            <a:r>
              <a:rPr lang="nl-NL" sz="2000" dirty="0" smtClean="0">
                <a:solidFill>
                  <a:srgbClr val="FF0000"/>
                </a:solidFill>
                <a:latin typeface="Soho Gothic NS ExtraBold" pitchFamily="34" charset="0"/>
              </a:rPr>
              <a:t>D. Het </a:t>
            </a:r>
            <a:r>
              <a:rPr lang="nl-NL" sz="2000" dirty="0" err="1" smtClean="0">
                <a:solidFill>
                  <a:srgbClr val="FF0000"/>
                </a:solidFill>
                <a:latin typeface="Soho Gothic NS ExtraBold" pitchFamily="34" charset="0"/>
              </a:rPr>
              <a:t>inflaton</a:t>
            </a:r>
            <a:endParaRPr lang="nl-NL" sz="2000" dirty="0">
              <a:solidFill>
                <a:srgbClr val="FF0000"/>
              </a:solidFill>
              <a:latin typeface="Soho Gothic NS ExtraBold" pitchFamily="34" charset="0"/>
            </a:endParaRPr>
          </a:p>
        </p:txBody>
      </p:sp>
    </p:spTree>
    <p:extLst>
      <p:ext uri="{BB962C8B-B14F-4D97-AF65-F5344CB8AC3E}">
        <p14:creationId xmlns:p14="http://schemas.microsoft.com/office/powerpoint/2010/main" val="3851814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7</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Aan CERN zijn verschillende belangrijke doorbraken in de theoretische fysica geboekt. Zet de volgende 4 vondsten bij CERN in de juiste volgorde, van de vroegste tot de meest recente ontdekking. </a:t>
            </a:r>
          </a:p>
          <a:p>
            <a:pPr marL="0" indent="0">
              <a:buFont typeface="Arial" pitchFamily="34" charset="0"/>
              <a:buNone/>
            </a:pPr>
            <a:endParaRPr lang="nl-NL" sz="1200" dirty="0" smtClean="0">
              <a:solidFill>
                <a:schemeClr val="bg1"/>
              </a:solidFill>
              <a:latin typeface="Soho Gothic NS ExtraBold" pitchFamily="34" charset="0"/>
            </a:endParaRPr>
          </a:p>
          <a:p>
            <a:pPr marL="0" indent="0" algn="r">
              <a:buNone/>
            </a:pPr>
            <a:r>
              <a:rPr lang="nl-NL" sz="2000" dirty="0" smtClean="0">
                <a:solidFill>
                  <a:schemeClr val="bg1"/>
                </a:solidFill>
                <a:latin typeface="Soho Gothic NS ExtraBold" pitchFamily="34" charset="0"/>
              </a:rPr>
              <a:t>1. De vondst van een boson die </a:t>
            </a:r>
          </a:p>
          <a:p>
            <a:pPr marL="0" indent="0" algn="r">
              <a:buNone/>
            </a:pPr>
            <a:r>
              <a:rPr lang="nl-NL" sz="2000" dirty="0" smtClean="0">
                <a:solidFill>
                  <a:schemeClr val="bg1"/>
                </a:solidFill>
                <a:latin typeface="Soho Gothic NS ExtraBold" pitchFamily="34" charset="0"/>
              </a:rPr>
              <a:t>lijkt op het voorspelde </a:t>
            </a:r>
          </a:p>
          <a:p>
            <a:pPr marL="0" indent="0" algn="r">
              <a:buNone/>
            </a:pPr>
            <a:r>
              <a:rPr lang="nl-NL" sz="2000" dirty="0" smtClean="0">
                <a:solidFill>
                  <a:schemeClr val="bg1"/>
                </a:solidFill>
                <a:latin typeface="Soho Gothic NS ExtraBold" pitchFamily="34" charset="0"/>
              </a:rPr>
              <a:t>higgsdeeltje.</a:t>
            </a:r>
          </a:p>
          <a:p>
            <a:pPr marL="0" indent="0" algn="r">
              <a:buFont typeface="Arial" pitchFamily="34" charset="0"/>
              <a:buNone/>
            </a:pPr>
            <a:endParaRPr lang="nl-NL" sz="2000" dirty="0" smtClean="0">
              <a:solidFill>
                <a:schemeClr val="bg1"/>
              </a:solidFill>
              <a:latin typeface="Soho Gothic NS ExtraBold" pitchFamily="34" charset="0"/>
            </a:endParaRPr>
          </a:p>
          <a:p>
            <a:pPr marL="0" indent="0" algn="r">
              <a:buNone/>
            </a:pPr>
            <a:r>
              <a:rPr lang="nl-NL" sz="2000" dirty="0">
                <a:solidFill>
                  <a:schemeClr val="bg1"/>
                </a:solidFill>
                <a:latin typeface="Soho Gothic NS ExtraBold" pitchFamily="34" charset="0"/>
              </a:rPr>
              <a:t>2</a:t>
            </a:r>
            <a:r>
              <a:rPr lang="nl-NL" sz="2000" dirty="0" smtClean="0">
                <a:solidFill>
                  <a:schemeClr val="bg1"/>
                </a:solidFill>
                <a:latin typeface="Soho Gothic NS ExtraBold" pitchFamily="34" charset="0"/>
              </a:rPr>
              <a:t>. Antiwaterstof maken en een </a:t>
            </a:r>
          </a:p>
          <a:p>
            <a:pPr marL="0" indent="0" algn="r">
              <a:buNone/>
            </a:pPr>
            <a:r>
              <a:rPr lang="nl-NL" sz="2000" dirty="0" smtClean="0">
                <a:solidFill>
                  <a:schemeClr val="bg1"/>
                </a:solidFill>
                <a:latin typeface="Soho Gothic NS ExtraBold" pitchFamily="34" charset="0"/>
              </a:rPr>
              <a:t>kwartier lang laten bestaan.</a:t>
            </a:r>
            <a:endParaRPr lang="nl-NL" sz="2000" dirty="0">
              <a:solidFill>
                <a:schemeClr val="bg1"/>
              </a:solidFill>
              <a:latin typeface="Soho Gothic NS ExtraBold" pitchFamily="34" charset="0"/>
            </a:endParaRPr>
          </a:p>
          <a:p>
            <a:pPr marL="0" indent="0" algn="r">
              <a:buFont typeface="Arial" pitchFamily="34" charset="0"/>
              <a:buNone/>
            </a:pPr>
            <a:endParaRPr lang="nl-NL" sz="2000" dirty="0" smtClean="0">
              <a:solidFill>
                <a:schemeClr val="bg1"/>
              </a:solidFill>
              <a:latin typeface="Soho Gothic NS ExtraBold" pitchFamily="34" charset="0"/>
            </a:endParaRPr>
          </a:p>
          <a:p>
            <a:pPr marL="0" indent="0" algn="r">
              <a:buNone/>
            </a:pPr>
            <a:r>
              <a:rPr lang="nl-NL" sz="2000" dirty="0" smtClean="0">
                <a:solidFill>
                  <a:schemeClr val="bg1"/>
                </a:solidFill>
                <a:latin typeface="Soho Gothic NS ExtraBold" pitchFamily="34" charset="0"/>
              </a:rPr>
              <a:t>3. Vaststellen van het aantal </a:t>
            </a:r>
          </a:p>
          <a:p>
            <a:pPr marL="0" indent="0" algn="r">
              <a:buNone/>
            </a:pPr>
            <a:r>
              <a:rPr lang="nl-NL" sz="2000" dirty="0" smtClean="0">
                <a:solidFill>
                  <a:schemeClr val="bg1"/>
                </a:solidFill>
                <a:latin typeface="Soho Gothic NS ExtraBold" pitchFamily="34" charset="0"/>
              </a:rPr>
              <a:t>neutrinofamilies.</a:t>
            </a:r>
          </a:p>
          <a:p>
            <a:pPr marL="0" indent="0" algn="r">
              <a:buFont typeface="Arial" pitchFamily="34" charset="0"/>
              <a:buNone/>
            </a:pPr>
            <a:endParaRPr lang="nl-NL" sz="2000" dirty="0" smtClean="0">
              <a:solidFill>
                <a:schemeClr val="bg1"/>
              </a:solidFill>
              <a:latin typeface="Soho Gothic NS ExtraBold" pitchFamily="34" charset="0"/>
            </a:endParaRPr>
          </a:p>
          <a:p>
            <a:pPr marL="0" indent="0" algn="r">
              <a:buFont typeface="Arial" pitchFamily="34" charset="0"/>
              <a:buNone/>
            </a:pPr>
            <a:r>
              <a:rPr lang="nl-NL" sz="2000" dirty="0">
                <a:solidFill>
                  <a:schemeClr val="bg1"/>
                </a:solidFill>
                <a:latin typeface="Soho Gothic NS ExtraBold" pitchFamily="34" charset="0"/>
              </a:rPr>
              <a:t>4</a:t>
            </a:r>
            <a:r>
              <a:rPr lang="nl-NL" sz="2000" dirty="0" smtClean="0">
                <a:solidFill>
                  <a:schemeClr val="bg1"/>
                </a:solidFill>
                <a:latin typeface="Soho Gothic NS ExtraBold" pitchFamily="34" charset="0"/>
              </a:rPr>
              <a:t>. De ontdekking van W- en </a:t>
            </a:r>
          </a:p>
          <a:p>
            <a:pPr marL="0" indent="0" algn="r">
              <a:buFont typeface="Arial" pitchFamily="34" charset="0"/>
              <a:buNone/>
            </a:pPr>
            <a:r>
              <a:rPr lang="nl-NL" sz="2000" dirty="0" smtClean="0">
                <a:solidFill>
                  <a:schemeClr val="bg1"/>
                </a:solidFill>
                <a:latin typeface="Soho Gothic NS ExtraBold" pitchFamily="34" charset="0"/>
              </a:rPr>
              <a:t>Z-bosonen.</a:t>
            </a:r>
            <a:endParaRPr lang="nl-NL" sz="2000" dirty="0">
              <a:solidFill>
                <a:schemeClr val="bg1"/>
              </a:solidFill>
              <a:latin typeface="Soho Gothic NS ExtraBold" pitchFamily="34" charset="0"/>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3240" r="2780" b="2614"/>
          <a:stretch/>
        </p:blipFill>
        <p:spPr>
          <a:xfrm>
            <a:off x="477794" y="2428481"/>
            <a:ext cx="3987113" cy="3808831"/>
          </a:xfrm>
          <a:prstGeom prst="rect">
            <a:avLst/>
          </a:prstGeom>
        </p:spPr>
      </p:pic>
    </p:spTree>
    <p:extLst>
      <p:ext uri="{BB962C8B-B14F-4D97-AF65-F5344CB8AC3E}">
        <p14:creationId xmlns:p14="http://schemas.microsoft.com/office/powerpoint/2010/main" val="219377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7</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Aan CERN zijn verschillende belangrijke doorbraken in de theoretische fysica geboekt. Zet de volgende 4 vondsten bij CERN in de juiste volgorde, van de vroegste tot de meest recente ontdekking. </a:t>
            </a:r>
          </a:p>
          <a:p>
            <a:pPr marL="0" indent="0">
              <a:buFont typeface="Arial" pitchFamily="34" charset="0"/>
              <a:buNone/>
            </a:pPr>
            <a:endParaRPr lang="nl-NL" sz="1200" dirty="0" smtClean="0">
              <a:solidFill>
                <a:schemeClr val="bg1"/>
              </a:solidFill>
              <a:latin typeface="Soho Gothic NS ExtraBold" pitchFamily="34" charset="0"/>
            </a:endParaRPr>
          </a:p>
          <a:p>
            <a:pPr marL="0" indent="0" algn="r">
              <a:buNone/>
            </a:pPr>
            <a:r>
              <a:rPr lang="nl-NL" sz="2000" dirty="0" smtClean="0">
                <a:solidFill>
                  <a:schemeClr val="bg1"/>
                </a:solidFill>
                <a:latin typeface="Soho Gothic NS ExtraBold" pitchFamily="34" charset="0"/>
              </a:rPr>
              <a:t>1. De vondst van een boson die </a:t>
            </a:r>
          </a:p>
          <a:p>
            <a:pPr marL="0" indent="0" algn="r">
              <a:buNone/>
            </a:pPr>
            <a:r>
              <a:rPr lang="nl-NL" sz="2000" dirty="0" smtClean="0">
                <a:solidFill>
                  <a:schemeClr val="bg1"/>
                </a:solidFill>
                <a:latin typeface="Soho Gothic NS ExtraBold" pitchFamily="34" charset="0"/>
              </a:rPr>
              <a:t>lijkt op het voorspelde </a:t>
            </a:r>
          </a:p>
          <a:p>
            <a:pPr marL="0" indent="0" algn="r">
              <a:buNone/>
            </a:pPr>
            <a:r>
              <a:rPr lang="nl-NL" sz="2000" dirty="0" smtClean="0">
                <a:solidFill>
                  <a:schemeClr val="bg1"/>
                </a:solidFill>
                <a:latin typeface="Soho Gothic NS ExtraBold" pitchFamily="34" charset="0"/>
              </a:rPr>
              <a:t>higgsdeeltje.</a:t>
            </a:r>
          </a:p>
          <a:p>
            <a:pPr marL="0" indent="0" algn="r">
              <a:buFont typeface="Arial" pitchFamily="34" charset="0"/>
              <a:buNone/>
            </a:pPr>
            <a:endParaRPr lang="nl-NL" sz="2000" dirty="0" smtClean="0">
              <a:solidFill>
                <a:schemeClr val="bg1"/>
              </a:solidFill>
              <a:latin typeface="Soho Gothic NS ExtraBold" pitchFamily="34" charset="0"/>
            </a:endParaRPr>
          </a:p>
          <a:p>
            <a:pPr marL="0" indent="0" algn="r">
              <a:buNone/>
            </a:pPr>
            <a:r>
              <a:rPr lang="nl-NL" sz="2000" dirty="0" smtClean="0">
                <a:solidFill>
                  <a:schemeClr val="bg1"/>
                </a:solidFill>
                <a:latin typeface="Soho Gothic NS ExtraBold" pitchFamily="34" charset="0"/>
              </a:rPr>
              <a:t>2. Antiwaterstof maken en een </a:t>
            </a:r>
          </a:p>
          <a:p>
            <a:pPr marL="0" indent="0" algn="r">
              <a:buNone/>
            </a:pPr>
            <a:r>
              <a:rPr lang="nl-NL" sz="2000" dirty="0" smtClean="0">
                <a:solidFill>
                  <a:schemeClr val="bg1"/>
                </a:solidFill>
                <a:latin typeface="Soho Gothic NS ExtraBold" pitchFamily="34" charset="0"/>
              </a:rPr>
              <a:t>kwartier lang laten bestaan.</a:t>
            </a:r>
          </a:p>
          <a:p>
            <a:pPr marL="0" indent="0" algn="r">
              <a:buFont typeface="Arial" pitchFamily="34" charset="0"/>
              <a:buNone/>
            </a:pPr>
            <a:endParaRPr lang="nl-NL" sz="2000" dirty="0" smtClean="0">
              <a:solidFill>
                <a:schemeClr val="bg1"/>
              </a:solidFill>
              <a:latin typeface="Soho Gothic NS ExtraBold" pitchFamily="34" charset="0"/>
            </a:endParaRPr>
          </a:p>
          <a:p>
            <a:pPr marL="0" indent="0" algn="r">
              <a:buNone/>
            </a:pPr>
            <a:r>
              <a:rPr lang="nl-NL" sz="2000" dirty="0" smtClean="0">
                <a:solidFill>
                  <a:schemeClr val="bg1"/>
                </a:solidFill>
                <a:latin typeface="Soho Gothic NS ExtraBold" pitchFamily="34" charset="0"/>
              </a:rPr>
              <a:t>3. Vaststellen van het aantal </a:t>
            </a:r>
          </a:p>
          <a:p>
            <a:pPr marL="0" indent="0" algn="r">
              <a:buNone/>
            </a:pPr>
            <a:r>
              <a:rPr lang="nl-NL" sz="2000" dirty="0" smtClean="0">
                <a:solidFill>
                  <a:schemeClr val="bg1"/>
                </a:solidFill>
                <a:latin typeface="Soho Gothic NS ExtraBold" pitchFamily="34" charset="0"/>
              </a:rPr>
              <a:t>neutrinofamilies.</a:t>
            </a:r>
          </a:p>
          <a:p>
            <a:pPr marL="0" indent="0" algn="r">
              <a:buFont typeface="Arial" pitchFamily="34" charset="0"/>
              <a:buNone/>
            </a:pPr>
            <a:endParaRPr lang="nl-NL" sz="2000" dirty="0" smtClean="0">
              <a:solidFill>
                <a:schemeClr val="bg1"/>
              </a:solidFill>
              <a:latin typeface="Soho Gothic NS ExtraBold" pitchFamily="34" charset="0"/>
            </a:endParaRPr>
          </a:p>
          <a:p>
            <a:pPr marL="0" indent="0" algn="r">
              <a:buFont typeface="Arial" pitchFamily="34" charset="0"/>
              <a:buNone/>
            </a:pPr>
            <a:r>
              <a:rPr lang="nl-NL" sz="2000" dirty="0" smtClean="0">
                <a:solidFill>
                  <a:schemeClr val="bg1"/>
                </a:solidFill>
                <a:latin typeface="Soho Gothic NS ExtraBold" pitchFamily="34" charset="0"/>
              </a:rPr>
              <a:t>4. De ontdekking van W- en </a:t>
            </a:r>
          </a:p>
          <a:p>
            <a:pPr marL="0" indent="0" algn="r">
              <a:buFont typeface="Arial" pitchFamily="34" charset="0"/>
              <a:buNone/>
            </a:pPr>
            <a:r>
              <a:rPr lang="nl-NL" sz="2000" dirty="0" smtClean="0">
                <a:solidFill>
                  <a:schemeClr val="bg1"/>
                </a:solidFill>
                <a:latin typeface="Soho Gothic NS ExtraBold" pitchFamily="34" charset="0"/>
              </a:rPr>
              <a:t>Z-bosonen.</a:t>
            </a:r>
          </a:p>
          <a:p>
            <a:pPr marL="0" indent="0" algn="r">
              <a:buFont typeface="Arial" pitchFamily="34" charset="0"/>
              <a:buNone/>
            </a:pPr>
            <a:endParaRPr lang="nl-NL" sz="2000" dirty="0">
              <a:solidFill>
                <a:schemeClr val="bg1"/>
              </a:solidFill>
              <a:latin typeface="Soho Gothic NS ExtraBold" pitchFamily="34" charset="0"/>
            </a:endParaRPr>
          </a:p>
          <a:p>
            <a:pPr marL="0" indent="0" algn="r">
              <a:buFont typeface="Arial" pitchFamily="34" charset="0"/>
              <a:buNone/>
            </a:pPr>
            <a:endParaRPr lang="nl-NL" sz="2000" dirty="0">
              <a:solidFill>
                <a:schemeClr val="bg1"/>
              </a:solidFill>
              <a:latin typeface="Soho Gothic NS ExtraBold" pitchFamily="34" charset="0"/>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3240" r="2780" b="2614"/>
          <a:stretch/>
        </p:blipFill>
        <p:spPr>
          <a:xfrm>
            <a:off x="477794" y="2428481"/>
            <a:ext cx="3987113" cy="3808831"/>
          </a:xfrm>
          <a:prstGeom prst="rect">
            <a:avLst/>
          </a:prstGeom>
        </p:spPr>
      </p:pic>
      <p:sp>
        <p:nvSpPr>
          <p:cNvPr id="7" name="Tekstvak 6"/>
          <p:cNvSpPr txBox="1"/>
          <p:nvPr/>
        </p:nvSpPr>
        <p:spPr>
          <a:xfrm>
            <a:off x="467544" y="6021288"/>
            <a:ext cx="6135654" cy="707886"/>
          </a:xfrm>
          <a:prstGeom prst="rect">
            <a:avLst/>
          </a:prstGeom>
          <a:noFill/>
        </p:spPr>
        <p:txBody>
          <a:bodyPr wrap="none" rtlCol="0">
            <a:spAutoFit/>
          </a:bodyPr>
          <a:lstStyle/>
          <a:p>
            <a:r>
              <a:rPr lang="nl-NL" sz="4000" dirty="0" smtClean="0">
                <a:solidFill>
                  <a:srgbClr val="00B050"/>
                </a:solidFill>
                <a:latin typeface="Soho Gothic NS ExtraBold" pitchFamily="34" charset="0"/>
              </a:rPr>
              <a:t>ANTWOORD: 4. 3. 2. 1.</a:t>
            </a:r>
            <a:endParaRPr lang="nl-NL" sz="4000" dirty="0">
              <a:solidFill>
                <a:srgbClr val="00B050"/>
              </a:solidFill>
              <a:latin typeface="Soho Gothic NS ExtraBold" pitchFamily="34" charset="0"/>
            </a:endParaRPr>
          </a:p>
        </p:txBody>
      </p:sp>
    </p:spTree>
    <p:extLst>
      <p:ext uri="{BB962C8B-B14F-4D97-AF65-F5344CB8AC3E}">
        <p14:creationId xmlns:p14="http://schemas.microsoft.com/office/powerpoint/2010/main" val="417936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8</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De LHC is de Large </a:t>
            </a:r>
            <a:r>
              <a:rPr lang="nl-NL" sz="1200" dirty="0" err="1" smtClean="0">
                <a:solidFill>
                  <a:schemeClr val="bg1"/>
                </a:solidFill>
                <a:latin typeface="Soho Gothic NS ExtraBold" pitchFamily="34" charset="0"/>
              </a:rPr>
              <a:t>Hadron</a:t>
            </a:r>
            <a:r>
              <a:rPr lang="nl-NL" sz="1200" dirty="0" smtClean="0">
                <a:solidFill>
                  <a:schemeClr val="bg1"/>
                </a:solidFill>
                <a:latin typeface="Soho Gothic NS ExtraBold" pitchFamily="34" charset="0"/>
              </a:rPr>
              <a:t> Collider. Maar wat is eigenlijk een </a:t>
            </a:r>
            <a:r>
              <a:rPr lang="nl-NL" sz="1200" dirty="0" err="1" smtClean="0">
                <a:solidFill>
                  <a:schemeClr val="bg1"/>
                </a:solidFill>
                <a:latin typeface="Soho Gothic NS ExtraBold" pitchFamily="34" charset="0"/>
              </a:rPr>
              <a:t>Hadron</a:t>
            </a:r>
            <a:r>
              <a:rPr lang="nl-NL" sz="1200" dirty="0" smtClean="0">
                <a:solidFill>
                  <a:schemeClr val="bg1"/>
                </a:solidFill>
                <a:latin typeface="Soho Gothic NS ExtraBold" pitchFamily="34" charset="0"/>
              </a:rPr>
              <a:t>?</a:t>
            </a:r>
          </a:p>
          <a:p>
            <a:pPr marL="0" indent="0">
              <a:buFont typeface="Arial" pitchFamily="34" charset="0"/>
              <a:buNone/>
            </a:pPr>
            <a:endParaRPr lang="nl-NL" sz="1200" dirty="0" smtClean="0">
              <a:solidFill>
                <a:schemeClr val="bg1"/>
              </a:solidFill>
              <a:latin typeface="Soho Gothic NS ExtraBold" pitchFamily="34" charset="0"/>
            </a:endParaRPr>
          </a:p>
          <a:p>
            <a:pPr>
              <a:buAutoNum type="alphaUcPeriod"/>
            </a:pPr>
            <a:r>
              <a:rPr lang="nl-NL" sz="1400" dirty="0" smtClean="0">
                <a:solidFill>
                  <a:schemeClr val="bg1"/>
                </a:solidFill>
                <a:latin typeface="Soho Gothic NS ExtraBold" pitchFamily="34" charset="0"/>
              </a:rPr>
              <a:t>Een deeltje dat alleen indirect waarneembaar </a:t>
            </a:r>
          </a:p>
          <a:p>
            <a:pPr marL="0" indent="0">
              <a:buNone/>
            </a:pPr>
            <a:r>
              <a:rPr lang="nl-NL" sz="1400" dirty="0" smtClean="0">
                <a:solidFill>
                  <a:schemeClr val="bg1"/>
                </a:solidFill>
                <a:latin typeface="Soho Gothic NS ExtraBold" pitchFamily="34" charset="0"/>
              </a:rPr>
              <a:t>is, doordat het alleen zwaartekracht uitoefent op </a:t>
            </a:r>
          </a:p>
          <a:p>
            <a:pPr marL="0" indent="0">
              <a:buNone/>
            </a:pPr>
            <a:r>
              <a:rPr lang="nl-NL" sz="1400" dirty="0" smtClean="0">
                <a:solidFill>
                  <a:schemeClr val="bg1"/>
                </a:solidFill>
                <a:latin typeface="Soho Gothic NS ExtraBold" pitchFamily="34" charset="0"/>
              </a:rPr>
              <a:t>andere deeltjes, maar geen andere interacties </a:t>
            </a:r>
          </a:p>
          <a:p>
            <a:pPr marL="0" indent="0">
              <a:buNone/>
            </a:pPr>
            <a:r>
              <a:rPr lang="nl-NL" sz="1400" dirty="0" smtClean="0">
                <a:solidFill>
                  <a:schemeClr val="bg1"/>
                </a:solidFill>
                <a:latin typeface="Soho Gothic NS ExtraBold" pitchFamily="34" charset="0"/>
              </a:rPr>
              <a:t>aangaat. </a:t>
            </a:r>
          </a:p>
          <a:p>
            <a:pPr marL="0" indent="0">
              <a:buNone/>
            </a:pPr>
            <a:endParaRPr lang="nl-NL" sz="1400" dirty="0" smtClean="0">
              <a:solidFill>
                <a:schemeClr val="bg1"/>
              </a:solidFill>
              <a:latin typeface="Soho Gothic NS ExtraBold" pitchFamily="34" charset="0"/>
            </a:endParaRPr>
          </a:p>
          <a:p>
            <a:pPr marL="0" indent="0">
              <a:buNone/>
            </a:pPr>
            <a:r>
              <a:rPr lang="nl-NL" sz="1400" dirty="0" smtClean="0">
                <a:solidFill>
                  <a:schemeClr val="bg1"/>
                </a:solidFill>
                <a:latin typeface="Soho Gothic NS ExtraBold" pitchFamily="34" charset="0"/>
              </a:rPr>
              <a:t>B. Een deeltje dat voldoet aan het </a:t>
            </a:r>
          </a:p>
          <a:p>
            <a:pPr marL="0" indent="0">
              <a:buNone/>
            </a:pPr>
            <a:r>
              <a:rPr lang="nl-NL" sz="1400" dirty="0" smtClean="0">
                <a:solidFill>
                  <a:schemeClr val="bg1"/>
                </a:solidFill>
                <a:latin typeface="Soho Gothic NS ExtraBold" pitchFamily="34" charset="0"/>
              </a:rPr>
              <a:t>uitsluitingsprincipe van </a:t>
            </a:r>
            <a:r>
              <a:rPr lang="nl-NL" sz="1400" dirty="0" err="1" smtClean="0">
                <a:solidFill>
                  <a:schemeClr val="bg1"/>
                </a:solidFill>
                <a:latin typeface="Soho Gothic NS ExtraBold" pitchFamily="34" charset="0"/>
              </a:rPr>
              <a:t>Pauli</a:t>
            </a:r>
            <a:r>
              <a:rPr lang="nl-NL" sz="1400" dirty="0" smtClean="0">
                <a:solidFill>
                  <a:schemeClr val="bg1"/>
                </a:solidFill>
                <a:latin typeface="Soho Gothic NS ExtraBold" pitchFamily="34" charset="0"/>
              </a:rPr>
              <a:t>, dat stelt dat </a:t>
            </a:r>
          </a:p>
          <a:p>
            <a:pPr marL="0" indent="0">
              <a:buNone/>
            </a:pPr>
            <a:r>
              <a:rPr lang="nl-NL" sz="1400" dirty="0" smtClean="0">
                <a:solidFill>
                  <a:schemeClr val="bg1"/>
                </a:solidFill>
                <a:latin typeface="Soho Gothic NS ExtraBold" pitchFamily="34" charset="0"/>
              </a:rPr>
              <a:t>slechts één </a:t>
            </a:r>
            <a:r>
              <a:rPr lang="nl-NL" sz="1400" dirty="0" err="1" smtClean="0">
                <a:solidFill>
                  <a:schemeClr val="bg1"/>
                </a:solidFill>
                <a:latin typeface="Soho Gothic NS ExtraBold" pitchFamily="34" charset="0"/>
              </a:rPr>
              <a:t>hadron</a:t>
            </a:r>
            <a:r>
              <a:rPr lang="nl-NL" sz="1400" dirty="0" smtClean="0">
                <a:solidFill>
                  <a:schemeClr val="bg1"/>
                </a:solidFill>
                <a:latin typeface="Soho Gothic NS ExtraBold" pitchFamily="34" charset="0"/>
              </a:rPr>
              <a:t> tegelijk in een bepaalde </a:t>
            </a:r>
          </a:p>
          <a:p>
            <a:pPr marL="0" indent="0">
              <a:buNone/>
            </a:pPr>
            <a:r>
              <a:rPr lang="nl-NL" sz="1400" dirty="0" err="1" smtClean="0">
                <a:solidFill>
                  <a:schemeClr val="bg1"/>
                </a:solidFill>
                <a:latin typeface="Soho Gothic NS ExtraBold" pitchFamily="34" charset="0"/>
              </a:rPr>
              <a:t>quantumtoestand</a:t>
            </a:r>
            <a:r>
              <a:rPr lang="nl-NL" sz="1400" dirty="0" smtClean="0">
                <a:solidFill>
                  <a:schemeClr val="bg1"/>
                </a:solidFill>
                <a:latin typeface="Soho Gothic NS ExtraBold" pitchFamily="34" charset="0"/>
              </a:rPr>
              <a:t> mag verkeren.</a:t>
            </a:r>
          </a:p>
          <a:p>
            <a:pPr marL="0" indent="0">
              <a:buNone/>
            </a:pPr>
            <a:endParaRPr lang="nl-NL" sz="1400" dirty="0">
              <a:solidFill>
                <a:schemeClr val="bg1"/>
              </a:solidFill>
              <a:latin typeface="Soho Gothic NS ExtraBold" pitchFamily="34" charset="0"/>
            </a:endParaRPr>
          </a:p>
          <a:p>
            <a:pPr marL="0" indent="0">
              <a:buNone/>
            </a:pPr>
            <a:r>
              <a:rPr lang="nl-NL" sz="1400" dirty="0" smtClean="0">
                <a:solidFill>
                  <a:schemeClr val="bg1"/>
                </a:solidFill>
                <a:latin typeface="Soho Gothic NS ExtraBold" pitchFamily="34" charset="0"/>
              </a:rPr>
              <a:t>C. Een deeltje dat zijn eigen antideeltje is.</a:t>
            </a:r>
          </a:p>
          <a:p>
            <a:pPr marL="0" indent="0">
              <a:buNone/>
            </a:pPr>
            <a:endParaRPr lang="nl-NL" sz="1400" dirty="0">
              <a:solidFill>
                <a:schemeClr val="bg1"/>
              </a:solidFill>
              <a:latin typeface="Soho Gothic NS ExtraBold" pitchFamily="34" charset="0"/>
            </a:endParaRPr>
          </a:p>
          <a:p>
            <a:pPr marL="0" indent="0">
              <a:buNone/>
            </a:pPr>
            <a:r>
              <a:rPr lang="nl-NL" sz="1400" dirty="0" smtClean="0">
                <a:solidFill>
                  <a:schemeClr val="bg1"/>
                </a:solidFill>
                <a:latin typeface="Soho Gothic NS ExtraBold" pitchFamily="34" charset="0"/>
              </a:rPr>
              <a:t>D. Een deeltje gemaakt van quarks die bij elkaar gehouden worden door de sterke kernkracht</a:t>
            </a:r>
            <a:endParaRPr lang="nl-NL" sz="1400" dirty="0">
              <a:solidFill>
                <a:schemeClr val="bg1"/>
              </a:solidFill>
              <a:latin typeface="Soho Gothic NS ExtraBold" pitchFamily="34" charset="0"/>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919" y="2299692"/>
            <a:ext cx="3571875" cy="2857500"/>
          </a:xfrm>
          <a:prstGeom prst="rect">
            <a:avLst/>
          </a:prstGeom>
        </p:spPr>
      </p:pic>
    </p:spTree>
    <p:extLst>
      <p:ext uri="{BB962C8B-B14F-4D97-AF65-F5344CB8AC3E}">
        <p14:creationId xmlns:p14="http://schemas.microsoft.com/office/powerpoint/2010/main" val="2959766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8</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De LHC is de Large </a:t>
            </a:r>
            <a:r>
              <a:rPr lang="nl-NL" sz="1200" dirty="0" err="1" smtClean="0">
                <a:solidFill>
                  <a:schemeClr val="bg1"/>
                </a:solidFill>
                <a:latin typeface="Soho Gothic NS ExtraBold" pitchFamily="34" charset="0"/>
              </a:rPr>
              <a:t>Hadron</a:t>
            </a:r>
            <a:r>
              <a:rPr lang="nl-NL" sz="1200" dirty="0" smtClean="0">
                <a:solidFill>
                  <a:schemeClr val="bg1"/>
                </a:solidFill>
                <a:latin typeface="Soho Gothic NS ExtraBold" pitchFamily="34" charset="0"/>
              </a:rPr>
              <a:t> Collider. Maar wat is eigenlijk een </a:t>
            </a:r>
            <a:r>
              <a:rPr lang="nl-NL" sz="1200" dirty="0" err="1" smtClean="0">
                <a:solidFill>
                  <a:schemeClr val="bg1"/>
                </a:solidFill>
                <a:latin typeface="Soho Gothic NS ExtraBold" pitchFamily="34" charset="0"/>
              </a:rPr>
              <a:t>Hadron</a:t>
            </a:r>
            <a:r>
              <a:rPr lang="nl-NL" sz="1200" dirty="0" smtClean="0">
                <a:solidFill>
                  <a:schemeClr val="bg1"/>
                </a:solidFill>
                <a:latin typeface="Soho Gothic NS ExtraBold" pitchFamily="34" charset="0"/>
              </a:rPr>
              <a:t>?</a:t>
            </a:r>
          </a:p>
          <a:p>
            <a:pPr marL="0" indent="0">
              <a:buFont typeface="Arial" pitchFamily="34" charset="0"/>
              <a:buNone/>
            </a:pPr>
            <a:endParaRPr lang="nl-NL" sz="1200" dirty="0" smtClean="0">
              <a:solidFill>
                <a:schemeClr val="bg1"/>
              </a:solidFill>
              <a:latin typeface="Soho Gothic NS ExtraBold" pitchFamily="34" charset="0"/>
            </a:endParaRPr>
          </a:p>
          <a:p>
            <a:pPr>
              <a:buAutoNum type="alphaUcPeriod"/>
            </a:pPr>
            <a:r>
              <a:rPr lang="nl-NL" sz="1400" dirty="0" smtClean="0">
                <a:solidFill>
                  <a:srgbClr val="FF0000"/>
                </a:solidFill>
                <a:latin typeface="Soho Gothic NS ExtraBold" pitchFamily="34" charset="0"/>
              </a:rPr>
              <a:t>Een deeltje dat alleen indirect waarneembaar </a:t>
            </a:r>
          </a:p>
          <a:p>
            <a:pPr marL="0" indent="0">
              <a:buNone/>
            </a:pPr>
            <a:r>
              <a:rPr lang="nl-NL" sz="1400" dirty="0" smtClean="0">
                <a:solidFill>
                  <a:srgbClr val="FF0000"/>
                </a:solidFill>
                <a:latin typeface="Soho Gothic NS ExtraBold" pitchFamily="34" charset="0"/>
              </a:rPr>
              <a:t>is, doordat het alleen zwaartekracht uitoefent op </a:t>
            </a:r>
          </a:p>
          <a:p>
            <a:pPr marL="0" indent="0">
              <a:buNone/>
            </a:pPr>
            <a:r>
              <a:rPr lang="nl-NL" sz="1400" dirty="0" smtClean="0">
                <a:solidFill>
                  <a:srgbClr val="FF0000"/>
                </a:solidFill>
                <a:latin typeface="Soho Gothic NS ExtraBold" pitchFamily="34" charset="0"/>
              </a:rPr>
              <a:t>andere deeltjes, maar geen andere interacties </a:t>
            </a:r>
          </a:p>
          <a:p>
            <a:pPr marL="0" indent="0">
              <a:buNone/>
            </a:pPr>
            <a:r>
              <a:rPr lang="nl-NL" sz="1400" dirty="0" smtClean="0">
                <a:solidFill>
                  <a:srgbClr val="FF0000"/>
                </a:solidFill>
                <a:latin typeface="Soho Gothic NS ExtraBold" pitchFamily="34" charset="0"/>
              </a:rPr>
              <a:t>aangaat. </a:t>
            </a:r>
          </a:p>
          <a:p>
            <a:pPr marL="0" indent="0">
              <a:buNone/>
            </a:pPr>
            <a:endParaRPr lang="nl-NL" sz="1400" dirty="0" smtClean="0">
              <a:solidFill>
                <a:srgbClr val="FF0000"/>
              </a:solidFill>
              <a:latin typeface="Soho Gothic NS ExtraBold" pitchFamily="34" charset="0"/>
            </a:endParaRPr>
          </a:p>
          <a:p>
            <a:pPr marL="0" indent="0">
              <a:buNone/>
            </a:pPr>
            <a:r>
              <a:rPr lang="nl-NL" sz="1400" dirty="0" smtClean="0">
                <a:solidFill>
                  <a:srgbClr val="FF0000"/>
                </a:solidFill>
                <a:latin typeface="Soho Gothic NS ExtraBold" pitchFamily="34" charset="0"/>
              </a:rPr>
              <a:t>B. Een deeltje dat voldoet aan het </a:t>
            </a:r>
          </a:p>
          <a:p>
            <a:pPr marL="0" indent="0">
              <a:buNone/>
            </a:pPr>
            <a:r>
              <a:rPr lang="nl-NL" sz="1400" dirty="0" smtClean="0">
                <a:solidFill>
                  <a:srgbClr val="FF0000"/>
                </a:solidFill>
                <a:latin typeface="Soho Gothic NS ExtraBold" pitchFamily="34" charset="0"/>
              </a:rPr>
              <a:t>uitsluitingsprincipe van </a:t>
            </a:r>
            <a:r>
              <a:rPr lang="nl-NL" sz="1400" dirty="0" err="1" smtClean="0">
                <a:solidFill>
                  <a:srgbClr val="FF0000"/>
                </a:solidFill>
                <a:latin typeface="Soho Gothic NS ExtraBold" pitchFamily="34" charset="0"/>
              </a:rPr>
              <a:t>Pauli</a:t>
            </a:r>
            <a:r>
              <a:rPr lang="nl-NL" sz="1400" dirty="0" smtClean="0">
                <a:solidFill>
                  <a:srgbClr val="FF0000"/>
                </a:solidFill>
                <a:latin typeface="Soho Gothic NS ExtraBold" pitchFamily="34" charset="0"/>
              </a:rPr>
              <a:t>, dat stelt dat </a:t>
            </a:r>
          </a:p>
          <a:p>
            <a:pPr marL="0" indent="0">
              <a:buNone/>
            </a:pPr>
            <a:r>
              <a:rPr lang="nl-NL" sz="1400" dirty="0" smtClean="0">
                <a:solidFill>
                  <a:srgbClr val="FF0000"/>
                </a:solidFill>
                <a:latin typeface="Soho Gothic NS ExtraBold" pitchFamily="34" charset="0"/>
              </a:rPr>
              <a:t>slechts één </a:t>
            </a:r>
            <a:r>
              <a:rPr lang="nl-NL" sz="1400" dirty="0" err="1" smtClean="0">
                <a:solidFill>
                  <a:srgbClr val="FF0000"/>
                </a:solidFill>
                <a:latin typeface="Soho Gothic NS ExtraBold" pitchFamily="34" charset="0"/>
              </a:rPr>
              <a:t>hadron</a:t>
            </a:r>
            <a:r>
              <a:rPr lang="nl-NL" sz="1400" dirty="0" smtClean="0">
                <a:solidFill>
                  <a:srgbClr val="FF0000"/>
                </a:solidFill>
                <a:latin typeface="Soho Gothic NS ExtraBold" pitchFamily="34" charset="0"/>
              </a:rPr>
              <a:t> tegelijk in een bepaalde </a:t>
            </a:r>
          </a:p>
          <a:p>
            <a:pPr marL="0" indent="0">
              <a:buNone/>
            </a:pPr>
            <a:r>
              <a:rPr lang="nl-NL" sz="1400" dirty="0" err="1" smtClean="0">
                <a:solidFill>
                  <a:srgbClr val="FF0000"/>
                </a:solidFill>
                <a:latin typeface="Soho Gothic NS ExtraBold" pitchFamily="34" charset="0"/>
              </a:rPr>
              <a:t>quantumtoestand</a:t>
            </a:r>
            <a:r>
              <a:rPr lang="nl-NL" sz="1400" dirty="0" smtClean="0">
                <a:solidFill>
                  <a:srgbClr val="FF0000"/>
                </a:solidFill>
                <a:latin typeface="Soho Gothic NS ExtraBold" pitchFamily="34" charset="0"/>
              </a:rPr>
              <a:t> mag verkeren.</a:t>
            </a:r>
          </a:p>
          <a:p>
            <a:pPr marL="0" indent="0">
              <a:buNone/>
            </a:pPr>
            <a:endParaRPr lang="nl-NL" sz="1400" dirty="0">
              <a:solidFill>
                <a:srgbClr val="FF0000"/>
              </a:solidFill>
              <a:latin typeface="Soho Gothic NS ExtraBold" pitchFamily="34" charset="0"/>
            </a:endParaRPr>
          </a:p>
          <a:p>
            <a:pPr marL="0" indent="0">
              <a:buNone/>
            </a:pPr>
            <a:r>
              <a:rPr lang="nl-NL" sz="1400" dirty="0" smtClean="0">
                <a:solidFill>
                  <a:srgbClr val="FF0000"/>
                </a:solidFill>
                <a:latin typeface="Soho Gothic NS ExtraBold" pitchFamily="34" charset="0"/>
              </a:rPr>
              <a:t>C. Een deeltje dat zijn eigen antideeltje is.</a:t>
            </a:r>
          </a:p>
          <a:p>
            <a:pPr marL="0" indent="0">
              <a:buNone/>
            </a:pPr>
            <a:endParaRPr lang="nl-NL" sz="1400" dirty="0">
              <a:solidFill>
                <a:schemeClr val="bg1"/>
              </a:solidFill>
              <a:latin typeface="Soho Gothic NS ExtraBold" pitchFamily="34" charset="0"/>
            </a:endParaRPr>
          </a:p>
          <a:p>
            <a:pPr marL="0" indent="0">
              <a:buNone/>
            </a:pPr>
            <a:r>
              <a:rPr lang="nl-NL" sz="1400" dirty="0" smtClean="0">
                <a:solidFill>
                  <a:srgbClr val="00B050"/>
                </a:solidFill>
                <a:latin typeface="Soho Gothic NS ExtraBold" pitchFamily="34" charset="0"/>
              </a:rPr>
              <a:t>D. Een deeltje gemaakt van quarks die bij elkaar gehouden worden door de sterke kernkracht</a:t>
            </a:r>
            <a:endParaRPr lang="nl-NL" sz="1400" dirty="0">
              <a:solidFill>
                <a:srgbClr val="00B050"/>
              </a:solidFill>
              <a:latin typeface="Soho Gothic NS ExtraBold" pitchFamily="34" charset="0"/>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919" y="2299692"/>
            <a:ext cx="3571875" cy="2857500"/>
          </a:xfrm>
          <a:prstGeom prst="rect">
            <a:avLst/>
          </a:prstGeom>
        </p:spPr>
      </p:pic>
    </p:spTree>
    <p:extLst>
      <p:ext uri="{BB962C8B-B14F-4D97-AF65-F5344CB8AC3E}">
        <p14:creationId xmlns:p14="http://schemas.microsoft.com/office/powerpoint/2010/main" val="676631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9</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Nog zo’n mooie afkorting. Wat betekent </a:t>
            </a:r>
            <a:r>
              <a:rPr lang="nl-NL" sz="1200" dirty="0" smtClean="0">
                <a:solidFill>
                  <a:srgbClr val="FF0000"/>
                </a:solidFill>
                <a:latin typeface="Soho Gothic NS ExtraBold" pitchFamily="34" charset="0"/>
              </a:rPr>
              <a:t>ATLAS</a:t>
            </a:r>
            <a:r>
              <a:rPr lang="nl-NL" sz="1200" dirty="0" smtClean="0">
                <a:solidFill>
                  <a:schemeClr val="bg1"/>
                </a:solidFill>
                <a:latin typeface="Soho Gothic NS ExtraBold" pitchFamily="34" charset="0"/>
              </a:rPr>
              <a:t>?</a:t>
            </a:r>
          </a:p>
          <a:p>
            <a:pPr marL="0" indent="0">
              <a:buFont typeface="Arial" pitchFamily="34" charset="0"/>
              <a:buNone/>
            </a:pPr>
            <a:endParaRPr lang="nl-NL" sz="1200" dirty="0" smtClean="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A</a:t>
            </a:r>
            <a:r>
              <a:rPr lang="nl-NL" sz="2000" dirty="0">
                <a:solidFill>
                  <a:schemeClr val="bg1"/>
                </a:solidFill>
                <a:latin typeface="Soho Gothic NS ExtraBold" pitchFamily="34" charset="0"/>
              </a:rPr>
              <a:t>. </a:t>
            </a:r>
            <a:r>
              <a:rPr lang="nl-NL" sz="2000" dirty="0">
                <a:solidFill>
                  <a:srgbClr val="FF0000"/>
                </a:solidFill>
                <a:latin typeface="Soho Gothic NS ExtraBold" pitchFamily="34" charset="0"/>
              </a:rPr>
              <a:t>A</a:t>
            </a:r>
            <a:r>
              <a:rPr lang="nl-NL" sz="2000" dirty="0">
                <a:solidFill>
                  <a:schemeClr val="bg1"/>
                </a:solidFill>
                <a:latin typeface="Soho Gothic NS ExtraBold" pitchFamily="34" charset="0"/>
              </a:rPr>
              <a:t> </a:t>
            </a:r>
            <a:r>
              <a:rPr lang="nl-NL" sz="2000" dirty="0" err="1">
                <a:solidFill>
                  <a:srgbClr val="FF0000"/>
                </a:solidFill>
                <a:latin typeface="Soho Gothic NS ExtraBold" pitchFamily="34" charset="0"/>
              </a:rPr>
              <a:t>T</a:t>
            </a:r>
            <a:r>
              <a:rPr lang="nl-NL" sz="2000" dirty="0" err="1">
                <a:solidFill>
                  <a:schemeClr val="bg1"/>
                </a:solidFill>
                <a:latin typeface="Soho Gothic NS ExtraBold" pitchFamily="34" charset="0"/>
              </a:rPr>
              <a:t>oroidal</a:t>
            </a:r>
            <a:r>
              <a:rPr lang="nl-NL" sz="2000" dirty="0">
                <a:solidFill>
                  <a:schemeClr val="bg1"/>
                </a:solidFill>
                <a:latin typeface="Soho Gothic NS ExtraBold" pitchFamily="34" charset="0"/>
              </a:rPr>
              <a:t> </a:t>
            </a:r>
            <a:r>
              <a:rPr lang="nl-NL" sz="2000" dirty="0">
                <a:solidFill>
                  <a:srgbClr val="FF0000"/>
                </a:solidFill>
                <a:latin typeface="Soho Gothic NS ExtraBold" pitchFamily="34" charset="0"/>
              </a:rPr>
              <a:t>L</a:t>
            </a:r>
            <a:r>
              <a:rPr lang="nl-NL" sz="2000" dirty="0">
                <a:solidFill>
                  <a:schemeClr val="bg1"/>
                </a:solidFill>
                <a:latin typeface="Soho Gothic NS ExtraBold" pitchFamily="34" charset="0"/>
              </a:rPr>
              <a:t>HC </a:t>
            </a:r>
            <a:r>
              <a:rPr lang="nl-NL" sz="2000" dirty="0" err="1">
                <a:solidFill>
                  <a:srgbClr val="FF0000"/>
                </a:solidFill>
                <a:latin typeface="Soho Gothic NS ExtraBold" pitchFamily="34" charset="0"/>
              </a:rPr>
              <a:t>A</a:t>
            </a:r>
            <a:r>
              <a:rPr lang="nl-NL" sz="2000" dirty="0" err="1">
                <a:solidFill>
                  <a:schemeClr val="bg1"/>
                </a:solidFill>
                <a:latin typeface="Soho Gothic NS ExtraBold" pitchFamily="34" charset="0"/>
              </a:rPr>
              <a:t>pparatu</a:t>
            </a:r>
            <a:r>
              <a:rPr lang="nl-NL" sz="2000" dirty="0" err="1">
                <a:solidFill>
                  <a:srgbClr val="FF0000"/>
                </a:solidFill>
                <a:latin typeface="Soho Gothic NS ExtraBold" pitchFamily="34" charset="0"/>
              </a:rPr>
              <a:t>S</a:t>
            </a:r>
            <a:r>
              <a:rPr lang="nl-NL" sz="2000" dirty="0">
                <a:solidFill>
                  <a:schemeClr val="bg1"/>
                </a:solidFill>
                <a:latin typeface="Soho Gothic NS ExtraBold" pitchFamily="34" charset="0"/>
              </a:rPr>
              <a:t> </a:t>
            </a:r>
          </a:p>
          <a:p>
            <a:pPr marL="0" indent="0">
              <a:buNone/>
            </a:pPr>
            <a:endParaRPr lang="nl-NL" sz="2000" dirty="0" smtClean="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B. </a:t>
            </a:r>
            <a:r>
              <a:rPr lang="nl-NL" sz="2000" dirty="0" err="1" smtClean="0">
                <a:solidFill>
                  <a:srgbClr val="FF0000"/>
                </a:solidFill>
                <a:latin typeface="Soho Gothic NS ExtraBold" pitchFamily="34" charset="0"/>
              </a:rPr>
              <a:t>A</a:t>
            </a:r>
            <a:r>
              <a:rPr lang="nl-NL" sz="2000" dirty="0" err="1" smtClean="0">
                <a:solidFill>
                  <a:schemeClr val="bg1"/>
                </a:solidFill>
                <a:latin typeface="Soho Gothic NS ExtraBold" pitchFamily="34" charset="0"/>
              </a:rPr>
              <a:t>n</a:t>
            </a:r>
            <a:r>
              <a:rPr lang="nl-NL" sz="2000" dirty="0" err="1" smtClean="0">
                <a:solidFill>
                  <a:srgbClr val="FF0000"/>
                </a:solidFill>
                <a:latin typeface="Soho Gothic NS ExtraBold" pitchFamily="34" charset="0"/>
              </a:rPr>
              <a:t>T</a:t>
            </a:r>
            <a:r>
              <a:rPr lang="nl-NL" sz="2000" dirty="0" err="1" smtClean="0">
                <a:solidFill>
                  <a:schemeClr val="bg1"/>
                </a:solidFill>
                <a:latin typeface="Soho Gothic NS ExtraBold" pitchFamily="34" charset="0"/>
              </a:rPr>
              <a:t>iparticle</a:t>
            </a:r>
            <a:r>
              <a:rPr lang="nl-NL" sz="2000" dirty="0" smtClean="0">
                <a:solidFill>
                  <a:schemeClr val="bg1"/>
                </a:solidFill>
                <a:latin typeface="Soho Gothic NS ExtraBold" pitchFamily="34" charset="0"/>
              </a:rPr>
              <a:t> </a:t>
            </a:r>
            <a:r>
              <a:rPr lang="nl-NL" sz="2000" dirty="0" smtClean="0">
                <a:solidFill>
                  <a:srgbClr val="FF0000"/>
                </a:solidFill>
                <a:latin typeface="Soho Gothic NS ExtraBold" pitchFamily="34" charset="0"/>
              </a:rPr>
              <a:t>L</a:t>
            </a:r>
            <a:r>
              <a:rPr lang="nl-NL" sz="2000" dirty="0" smtClean="0">
                <a:solidFill>
                  <a:schemeClr val="bg1"/>
                </a:solidFill>
                <a:latin typeface="Soho Gothic NS ExtraBold" pitchFamily="34" charset="0"/>
              </a:rPr>
              <a:t>epton </a:t>
            </a:r>
            <a:r>
              <a:rPr lang="nl-NL" sz="2000" dirty="0" smtClean="0">
                <a:solidFill>
                  <a:srgbClr val="FF0000"/>
                </a:solidFill>
                <a:latin typeface="Soho Gothic NS ExtraBold" pitchFamily="34" charset="0"/>
              </a:rPr>
              <a:t>A</a:t>
            </a:r>
            <a:r>
              <a:rPr lang="nl-NL" sz="2000" dirty="0" smtClean="0">
                <a:solidFill>
                  <a:schemeClr val="bg1"/>
                </a:solidFill>
                <a:latin typeface="Soho Gothic NS ExtraBold" pitchFamily="34" charset="0"/>
              </a:rPr>
              <a:t>cceleration </a:t>
            </a:r>
            <a:r>
              <a:rPr lang="nl-NL" sz="2000" dirty="0" smtClean="0">
                <a:solidFill>
                  <a:srgbClr val="FF0000"/>
                </a:solidFill>
                <a:latin typeface="Soho Gothic NS ExtraBold" pitchFamily="34" charset="0"/>
              </a:rPr>
              <a:t>S</a:t>
            </a:r>
            <a:r>
              <a:rPr lang="nl-NL" sz="2000" dirty="0" smtClean="0">
                <a:solidFill>
                  <a:schemeClr val="bg1"/>
                </a:solidFill>
                <a:latin typeface="Soho Gothic NS ExtraBold" pitchFamily="34" charset="0"/>
              </a:rPr>
              <a:t>ystem</a:t>
            </a:r>
          </a:p>
          <a:p>
            <a:pPr marL="0" indent="0">
              <a:buNone/>
            </a:pPr>
            <a:endParaRPr lang="nl-NL" sz="2000" dirty="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C. </a:t>
            </a:r>
            <a:r>
              <a:rPr lang="nl-NL" sz="2000" dirty="0" smtClean="0">
                <a:solidFill>
                  <a:srgbClr val="FF0000"/>
                </a:solidFill>
                <a:latin typeface="Soho Gothic NS ExtraBold" pitchFamily="34" charset="0"/>
              </a:rPr>
              <a:t>A T</a:t>
            </a:r>
            <a:r>
              <a:rPr lang="nl-NL" sz="2000" dirty="0" smtClean="0">
                <a:solidFill>
                  <a:schemeClr val="bg1"/>
                </a:solidFill>
                <a:latin typeface="Soho Gothic NS ExtraBold" pitchFamily="34" charset="0"/>
              </a:rPr>
              <a:t>etravolt </a:t>
            </a:r>
            <a:r>
              <a:rPr lang="nl-NL" sz="2000" dirty="0" err="1" smtClean="0">
                <a:solidFill>
                  <a:srgbClr val="FF0000"/>
                </a:solidFill>
                <a:latin typeface="Soho Gothic NS ExtraBold" pitchFamily="34" charset="0"/>
              </a:rPr>
              <a:t>LAS</a:t>
            </a:r>
            <a:r>
              <a:rPr lang="nl-NL" sz="2000" dirty="0" err="1" smtClean="0">
                <a:solidFill>
                  <a:schemeClr val="bg1"/>
                </a:solidFill>
                <a:latin typeface="Soho Gothic NS ExtraBold" pitchFamily="34" charset="0"/>
              </a:rPr>
              <a:t>er</a:t>
            </a:r>
            <a:r>
              <a:rPr lang="nl-NL" sz="2000" dirty="0" smtClean="0">
                <a:solidFill>
                  <a:schemeClr val="bg1"/>
                </a:solidFill>
                <a:latin typeface="Soho Gothic NS ExtraBold" pitchFamily="34" charset="0"/>
              </a:rPr>
              <a:t> </a:t>
            </a:r>
          </a:p>
          <a:p>
            <a:pPr marL="0" indent="0">
              <a:buNone/>
            </a:pPr>
            <a:endParaRPr lang="nl-NL" sz="2000" dirty="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D. </a:t>
            </a:r>
            <a:r>
              <a:rPr lang="nl-NL" sz="2000" dirty="0" smtClean="0">
                <a:solidFill>
                  <a:srgbClr val="FF0000"/>
                </a:solidFill>
                <a:latin typeface="Soho Gothic NS ExtraBold" pitchFamily="34" charset="0"/>
              </a:rPr>
              <a:t>A</a:t>
            </a:r>
            <a:r>
              <a:rPr lang="nl-NL" sz="2000" dirty="0" smtClean="0">
                <a:solidFill>
                  <a:schemeClr val="bg1"/>
                </a:solidFill>
                <a:latin typeface="Soho Gothic NS ExtraBold" pitchFamily="34" charset="0"/>
              </a:rPr>
              <a:t> </a:t>
            </a:r>
            <a:r>
              <a:rPr lang="nl-NL" sz="2000" dirty="0" smtClean="0">
                <a:solidFill>
                  <a:srgbClr val="FF0000"/>
                </a:solidFill>
                <a:latin typeface="Soho Gothic NS ExtraBold" pitchFamily="34" charset="0"/>
              </a:rPr>
              <a:t>T</a:t>
            </a:r>
            <a:r>
              <a:rPr lang="nl-NL" sz="2000" dirty="0" smtClean="0">
                <a:solidFill>
                  <a:schemeClr val="bg1"/>
                </a:solidFill>
                <a:latin typeface="Soho Gothic NS ExtraBold" pitchFamily="34" charset="0"/>
              </a:rPr>
              <a:t>otal </a:t>
            </a:r>
            <a:r>
              <a:rPr lang="nl-NL" sz="2000" dirty="0" err="1" smtClean="0">
                <a:solidFill>
                  <a:srgbClr val="FF0000"/>
                </a:solidFill>
                <a:latin typeface="Soho Gothic NS ExtraBold" pitchFamily="34" charset="0"/>
              </a:rPr>
              <a:t>L</a:t>
            </a:r>
            <a:r>
              <a:rPr lang="nl-NL" sz="2000" dirty="0" err="1" smtClean="0">
                <a:solidFill>
                  <a:schemeClr val="bg1"/>
                </a:solidFill>
                <a:latin typeface="Soho Gothic NS ExtraBold" pitchFamily="34" charset="0"/>
              </a:rPr>
              <a:t>ogistical</a:t>
            </a:r>
            <a:r>
              <a:rPr lang="nl-NL" sz="2000" dirty="0" smtClean="0">
                <a:solidFill>
                  <a:schemeClr val="bg1"/>
                </a:solidFill>
                <a:latin typeface="Soho Gothic NS ExtraBold" pitchFamily="34" charset="0"/>
              </a:rPr>
              <a:t> </a:t>
            </a:r>
            <a:r>
              <a:rPr lang="nl-NL" sz="2000" dirty="0" err="1" smtClean="0">
                <a:solidFill>
                  <a:srgbClr val="FF0000"/>
                </a:solidFill>
                <a:latin typeface="Soho Gothic NS ExtraBold" pitchFamily="34" charset="0"/>
              </a:rPr>
              <a:t>A</a:t>
            </a:r>
            <a:r>
              <a:rPr lang="nl-NL" sz="2000" dirty="0" err="1" smtClean="0">
                <a:solidFill>
                  <a:schemeClr val="bg1"/>
                </a:solidFill>
                <a:latin typeface="Soho Gothic NS ExtraBold" pitchFamily="34" charset="0"/>
              </a:rPr>
              <a:t>nalysi</a:t>
            </a:r>
            <a:r>
              <a:rPr lang="nl-NL" sz="2000" dirty="0" err="1" smtClean="0">
                <a:solidFill>
                  <a:srgbClr val="FF0000"/>
                </a:solidFill>
                <a:latin typeface="Soho Gothic NS ExtraBold" pitchFamily="34" charset="0"/>
              </a:rPr>
              <a:t>S</a:t>
            </a:r>
            <a:r>
              <a:rPr lang="nl-NL" sz="2000" dirty="0" smtClean="0">
                <a:solidFill>
                  <a:schemeClr val="bg1"/>
                </a:solidFill>
                <a:latin typeface="Soho Gothic NS ExtraBold" pitchFamily="34" charset="0"/>
              </a:rPr>
              <a:t> </a:t>
            </a:r>
            <a:endParaRPr lang="nl-NL" sz="2000" dirty="0">
              <a:solidFill>
                <a:schemeClr val="bg1"/>
              </a:solidFill>
              <a:latin typeface="Soho Gothic NS ExtraBold" pitchFamily="34"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752600"/>
            <a:ext cx="2248044" cy="4303613"/>
          </a:xfrm>
          <a:prstGeom prst="rect">
            <a:avLst/>
          </a:prstGeom>
        </p:spPr>
      </p:pic>
    </p:spTree>
    <p:extLst>
      <p:ext uri="{BB962C8B-B14F-4D97-AF65-F5344CB8AC3E}">
        <p14:creationId xmlns:p14="http://schemas.microsoft.com/office/powerpoint/2010/main" val="1687598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9</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Nog zo’n mooie afkorting. Wat betekent </a:t>
            </a:r>
            <a:r>
              <a:rPr lang="nl-NL" sz="1200" dirty="0" smtClean="0">
                <a:solidFill>
                  <a:srgbClr val="FF0000"/>
                </a:solidFill>
                <a:latin typeface="Soho Gothic NS ExtraBold" pitchFamily="34" charset="0"/>
              </a:rPr>
              <a:t>ATLAS</a:t>
            </a:r>
            <a:r>
              <a:rPr lang="nl-NL" sz="1200" dirty="0" smtClean="0">
                <a:solidFill>
                  <a:schemeClr val="bg1"/>
                </a:solidFill>
                <a:latin typeface="Soho Gothic NS ExtraBold" pitchFamily="34" charset="0"/>
              </a:rPr>
              <a:t>?</a:t>
            </a:r>
          </a:p>
          <a:p>
            <a:pPr marL="0" indent="0">
              <a:buFont typeface="Arial" pitchFamily="34" charset="0"/>
              <a:buNone/>
            </a:pPr>
            <a:endParaRPr lang="nl-NL" sz="1200" dirty="0" smtClean="0">
              <a:solidFill>
                <a:schemeClr val="bg1"/>
              </a:solidFill>
              <a:latin typeface="Soho Gothic NS ExtraBold" pitchFamily="34" charset="0"/>
            </a:endParaRPr>
          </a:p>
          <a:p>
            <a:pPr marL="0" indent="0">
              <a:buNone/>
            </a:pPr>
            <a:r>
              <a:rPr lang="nl-NL" sz="2000" dirty="0" smtClean="0">
                <a:solidFill>
                  <a:srgbClr val="00B050"/>
                </a:solidFill>
                <a:latin typeface="Soho Gothic NS ExtraBold" pitchFamily="34" charset="0"/>
              </a:rPr>
              <a:t>A</a:t>
            </a:r>
            <a:r>
              <a:rPr lang="nl-NL" sz="2000" dirty="0">
                <a:solidFill>
                  <a:srgbClr val="00B050"/>
                </a:solidFill>
                <a:latin typeface="Soho Gothic NS ExtraBold" pitchFamily="34" charset="0"/>
              </a:rPr>
              <a:t>. A </a:t>
            </a:r>
            <a:r>
              <a:rPr lang="nl-NL" sz="2000" dirty="0" err="1">
                <a:solidFill>
                  <a:srgbClr val="00B050"/>
                </a:solidFill>
                <a:latin typeface="Soho Gothic NS ExtraBold" pitchFamily="34" charset="0"/>
              </a:rPr>
              <a:t>Toroidal</a:t>
            </a:r>
            <a:r>
              <a:rPr lang="nl-NL" sz="2000" dirty="0">
                <a:solidFill>
                  <a:srgbClr val="00B050"/>
                </a:solidFill>
                <a:latin typeface="Soho Gothic NS ExtraBold" pitchFamily="34" charset="0"/>
              </a:rPr>
              <a:t> LHC </a:t>
            </a:r>
            <a:r>
              <a:rPr lang="nl-NL" sz="2000" dirty="0" err="1">
                <a:solidFill>
                  <a:srgbClr val="00B050"/>
                </a:solidFill>
                <a:latin typeface="Soho Gothic NS ExtraBold" pitchFamily="34" charset="0"/>
              </a:rPr>
              <a:t>ApparatuS</a:t>
            </a:r>
            <a:r>
              <a:rPr lang="nl-NL" sz="2000" dirty="0">
                <a:solidFill>
                  <a:srgbClr val="00B050"/>
                </a:solidFill>
                <a:latin typeface="Soho Gothic NS ExtraBold" pitchFamily="34" charset="0"/>
              </a:rPr>
              <a:t> </a:t>
            </a:r>
          </a:p>
          <a:p>
            <a:pPr marL="0" indent="0">
              <a:buNone/>
            </a:pPr>
            <a:endParaRPr lang="nl-NL" sz="2000" dirty="0" smtClean="0">
              <a:solidFill>
                <a:schemeClr val="bg1"/>
              </a:solidFill>
              <a:latin typeface="Soho Gothic NS ExtraBold" pitchFamily="34" charset="0"/>
            </a:endParaRPr>
          </a:p>
          <a:p>
            <a:pPr marL="0" indent="0">
              <a:buNone/>
            </a:pPr>
            <a:r>
              <a:rPr lang="nl-NL" sz="2000" dirty="0" smtClean="0">
                <a:solidFill>
                  <a:srgbClr val="FF0000"/>
                </a:solidFill>
                <a:latin typeface="Soho Gothic NS ExtraBold" pitchFamily="34" charset="0"/>
              </a:rPr>
              <a:t>B. </a:t>
            </a:r>
            <a:r>
              <a:rPr lang="nl-NL" sz="2000" dirty="0" err="1" smtClean="0">
                <a:solidFill>
                  <a:srgbClr val="FF0000"/>
                </a:solidFill>
                <a:latin typeface="Soho Gothic NS ExtraBold" pitchFamily="34" charset="0"/>
              </a:rPr>
              <a:t>AnTiparticle</a:t>
            </a:r>
            <a:r>
              <a:rPr lang="nl-NL" sz="2000" dirty="0" smtClean="0">
                <a:solidFill>
                  <a:srgbClr val="FF0000"/>
                </a:solidFill>
                <a:latin typeface="Soho Gothic NS ExtraBold" pitchFamily="34" charset="0"/>
              </a:rPr>
              <a:t> Lepton Acceleration System</a:t>
            </a:r>
          </a:p>
          <a:p>
            <a:pPr marL="0" indent="0">
              <a:buNone/>
            </a:pPr>
            <a:endParaRPr lang="nl-NL" sz="2000" dirty="0">
              <a:solidFill>
                <a:srgbClr val="FF0000"/>
              </a:solidFill>
              <a:latin typeface="Soho Gothic NS ExtraBold" pitchFamily="34" charset="0"/>
            </a:endParaRPr>
          </a:p>
          <a:p>
            <a:pPr marL="0" indent="0">
              <a:buNone/>
            </a:pPr>
            <a:r>
              <a:rPr lang="nl-NL" sz="2000" dirty="0" smtClean="0">
                <a:solidFill>
                  <a:srgbClr val="FF0000"/>
                </a:solidFill>
                <a:latin typeface="Soho Gothic NS ExtraBold" pitchFamily="34" charset="0"/>
              </a:rPr>
              <a:t>C. A Tetravolt </a:t>
            </a:r>
            <a:r>
              <a:rPr lang="nl-NL" sz="2000" dirty="0" err="1" smtClean="0">
                <a:solidFill>
                  <a:srgbClr val="FF0000"/>
                </a:solidFill>
                <a:latin typeface="Soho Gothic NS ExtraBold" pitchFamily="34" charset="0"/>
              </a:rPr>
              <a:t>LASer</a:t>
            </a:r>
            <a:r>
              <a:rPr lang="nl-NL" sz="2000" dirty="0" smtClean="0">
                <a:solidFill>
                  <a:srgbClr val="FF0000"/>
                </a:solidFill>
                <a:latin typeface="Soho Gothic NS ExtraBold" pitchFamily="34" charset="0"/>
              </a:rPr>
              <a:t> </a:t>
            </a:r>
          </a:p>
          <a:p>
            <a:pPr marL="0" indent="0">
              <a:buNone/>
            </a:pPr>
            <a:endParaRPr lang="nl-NL" sz="2000" dirty="0">
              <a:solidFill>
                <a:srgbClr val="FF0000"/>
              </a:solidFill>
              <a:latin typeface="Soho Gothic NS ExtraBold" pitchFamily="34" charset="0"/>
            </a:endParaRPr>
          </a:p>
          <a:p>
            <a:pPr marL="0" indent="0">
              <a:buNone/>
            </a:pPr>
            <a:r>
              <a:rPr lang="nl-NL" sz="2000" dirty="0" smtClean="0">
                <a:solidFill>
                  <a:srgbClr val="FF0000"/>
                </a:solidFill>
                <a:latin typeface="Soho Gothic NS ExtraBold" pitchFamily="34" charset="0"/>
              </a:rPr>
              <a:t>D. A Total </a:t>
            </a:r>
            <a:r>
              <a:rPr lang="nl-NL" sz="2000" dirty="0" err="1" smtClean="0">
                <a:solidFill>
                  <a:srgbClr val="FF0000"/>
                </a:solidFill>
                <a:latin typeface="Soho Gothic NS ExtraBold" pitchFamily="34" charset="0"/>
              </a:rPr>
              <a:t>Logistical</a:t>
            </a:r>
            <a:r>
              <a:rPr lang="nl-NL" sz="2000" dirty="0" smtClean="0">
                <a:solidFill>
                  <a:srgbClr val="FF0000"/>
                </a:solidFill>
                <a:latin typeface="Soho Gothic NS ExtraBold" pitchFamily="34" charset="0"/>
              </a:rPr>
              <a:t> </a:t>
            </a:r>
            <a:r>
              <a:rPr lang="nl-NL" sz="2000" dirty="0" err="1" smtClean="0">
                <a:solidFill>
                  <a:srgbClr val="FF0000"/>
                </a:solidFill>
                <a:latin typeface="Soho Gothic NS ExtraBold" pitchFamily="34" charset="0"/>
              </a:rPr>
              <a:t>AnalysiS</a:t>
            </a:r>
            <a:r>
              <a:rPr lang="nl-NL" sz="2000" dirty="0" smtClean="0">
                <a:solidFill>
                  <a:srgbClr val="FF0000"/>
                </a:solidFill>
                <a:latin typeface="Soho Gothic NS ExtraBold" pitchFamily="34" charset="0"/>
              </a:rPr>
              <a:t> </a:t>
            </a:r>
            <a:endParaRPr lang="nl-NL" sz="2000" dirty="0">
              <a:solidFill>
                <a:srgbClr val="FF0000"/>
              </a:solidFill>
              <a:latin typeface="Soho Gothic NS ExtraBold" pitchFamily="34"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752600"/>
            <a:ext cx="2248044" cy="4303613"/>
          </a:xfrm>
          <a:prstGeom prst="rect">
            <a:avLst/>
          </a:prstGeom>
        </p:spPr>
      </p:pic>
    </p:spTree>
    <p:extLst>
      <p:ext uri="{BB962C8B-B14F-4D97-AF65-F5344CB8AC3E}">
        <p14:creationId xmlns:p14="http://schemas.microsoft.com/office/powerpoint/2010/main" val="395930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1</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r>
              <a:rPr lang="nl-NL" sz="1200" dirty="0" smtClean="0">
                <a:solidFill>
                  <a:schemeClr val="bg1"/>
                </a:solidFill>
                <a:latin typeface="Soho Gothic NS ExtraBold" pitchFamily="34" charset="0"/>
              </a:rPr>
              <a:t>In 1984 werd de Nobelprijs voor de Natuurkunde uitgereikt aan onderzoekers van CERN. Zij wonnen voor de ontdekking van de zogeheten W- en Z-bosonen. Een van de winnaars was de Italiaanse fysicus Carlo </a:t>
            </a:r>
            <a:r>
              <a:rPr lang="nl-NL" sz="1200" dirty="0" err="1" smtClean="0">
                <a:solidFill>
                  <a:schemeClr val="bg1"/>
                </a:solidFill>
                <a:latin typeface="Soho Gothic NS ExtraBold" pitchFamily="34" charset="0"/>
              </a:rPr>
              <a:t>Rubbia</a:t>
            </a:r>
            <a:r>
              <a:rPr lang="nl-NL" sz="1200" dirty="0" smtClean="0">
                <a:solidFill>
                  <a:schemeClr val="bg1"/>
                </a:solidFill>
                <a:latin typeface="Soho Gothic NS ExtraBold" pitchFamily="34" charset="0"/>
              </a:rPr>
              <a:t>. De andere </a:t>
            </a:r>
            <a:r>
              <a:rPr lang="nl-NL" sz="1200" dirty="0" smtClean="0">
                <a:solidFill>
                  <a:schemeClr val="bg1"/>
                </a:solidFill>
                <a:latin typeface="Soho Gothic NS ExtraBold" pitchFamily="34" charset="0"/>
              </a:rPr>
              <a:t>winnaar </a:t>
            </a:r>
            <a:r>
              <a:rPr lang="nl-NL" sz="1200" dirty="0" smtClean="0">
                <a:solidFill>
                  <a:schemeClr val="bg1"/>
                </a:solidFill>
                <a:latin typeface="Soho Gothic NS ExtraBold" pitchFamily="34" charset="0"/>
              </a:rPr>
              <a:t>was een Nederlander, die in 2011 in CERN-standplaats Geneve overleed. Hoe heette deze fysicus?</a:t>
            </a:r>
          </a:p>
          <a:p>
            <a:pPr marL="0" indent="0">
              <a:buNone/>
            </a:pPr>
            <a:endParaRPr lang="nl-NL" sz="1200" dirty="0">
              <a:solidFill>
                <a:schemeClr val="bg1"/>
              </a:solidFill>
              <a:latin typeface="Soho Gothic NS ExtraBold" pitchFamily="34" charset="0"/>
            </a:endParaRPr>
          </a:p>
          <a:p>
            <a:pPr marL="228600" indent="-228600">
              <a:buAutoNum type="alphaUcPeriod"/>
            </a:pPr>
            <a:r>
              <a:rPr lang="nl-NL" sz="3400" dirty="0" smtClean="0">
                <a:solidFill>
                  <a:schemeClr val="bg1"/>
                </a:solidFill>
                <a:latin typeface="Soho Gothic NS ExtraBold" pitchFamily="34" charset="0"/>
              </a:rPr>
              <a:t>Gerard ‘t Hooft</a:t>
            </a:r>
          </a:p>
          <a:p>
            <a:pPr marL="228600" indent="-228600">
              <a:buAutoNum type="alphaUcPeriod"/>
            </a:pPr>
            <a:r>
              <a:rPr lang="nl-NL" sz="3400" dirty="0" smtClean="0">
                <a:solidFill>
                  <a:schemeClr val="bg1"/>
                </a:solidFill>
                <a:latin typeface="Soho Gothic NS ExtraBold" pitchFamily="34" charset="0"/>
              </a:rPr>
              <a:t>André </a:t>
            </a:r>
            <a:r>
              <a:rPr lang="nl-NL" sz="3400" dirty="0" err="1" smtClean="0">
                <a:solidFill>
                  <a:schemeClr val="bg1"/>
                </a:solidFill>
                <a:latin typeface="Soho Gothic NS ExtraBold" pitchFamily="34" charset="0"/>
              </a:rPr>
              <a:t>Geim</a:t>
            </a:r>
            <a:endParaRPr lang="nl-NL" sz="3400" dirty="0" smtClean="0">
              <a:solidFill>
                <a:schemeClr val="bg1"/>
              </a:solidFill>
              <a:latin typeface="Soho Gothic NS ExtraBold" pitchFamily="34" charset="0"/>
            </a:endParaRPr>
          </a:p>
          <a:p>
            <a:pPr marL="228600" indent="-228600">
              <a:buAutoNum type="alphaUcPeriod"/>
            </a:pPr>
            <a:r>
              <a:rPr lang="nl-NL" sz="3400" dirty="0" smtClean="0">
                <a:solidFill>
                  <a:schemeClr val="bg1"/>
                </a:solidFill>
                <a:latin typeface="Soho Gothic NS ExtraBold" pitchFamily="34" charset="0"/>
              </a:rPr>
              <a:t>Simon van der Meer</a:t>
            </a:r>
          </a:p>
          <a:p>
            <a:pPr marL="228600" indent="-228600">
              <a:buAutoNum type="alphaUcPeriod"/>
            </a:pPr>
            <a:r>
              <a:rPr lang="nl-NL" sz="3400" dirty="0" smtClean="0">
                <a:solidFill>
                  <a:schemeClr val="bg1"/>
                </a:solidFill>
                <a:latin typeface="Soho Gothic NS ExtraBold" pitchFamily="34" charset="0"/>
              </a:rPr>
              <a:t>Nico Bloembergen</a:t>
            </a:r>
            <a:endParaRPr lang="nl-NL" sz="3400" dirty="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492896"/>
            <a:ext cx="2970371" cy="2993577"/>
          </a:xfrm>
          <a:prstGeom prst="rect">
            <a:avLst/>
          </a:prstGeom>
        </p:spPr>
      </p:pic>
    </p:spTree>
    <p:extLst>
      <p:ext uri="{BB962C8B-B14F-4D97-AF65-F5344CB8AC3E}">
        <p14:creationId xmlns:p14="http://schemas.microsoft.com/office/powerpoint/2010/main" val="1068830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9000" contrast="1000"/>
                    </a14:imgEffect>
                  </a14:imgLayer>
                </a14:imgProps>
              </a:ext>
              <a:ext uri="{28A0092B-C50C-407E-A947-70E740481C1C}">
                <a14:useLocalDpi xmlns:a14="http://schemas.microsoft.com/office/drawing/2010/main" val="0"/>
              </a:ext>
            </a:extLst>
          </a:blip>
          <a:stretch>
            <a:fillRect/>
          </a:stretch>
        </p:blipFill>
        <p:spPr>
          <a:xfrm>
            <a:off x="-581186" y="0"/>
            <a:ext cx="10306372" cy="6857999"/>
          </a:xfrm>
          <a:prstGeom prst="rect">
            <a:avLst/>
          </a:prstGeom>
        </p:spPr>
      </p:pic>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10</a:t>
            </a:r>
            <a:endParaRPr lang="nl-NL" dirty="0">
              <a:solidFill>
                <a:schemeClr val="bg1"/>
              </a:solidFill>
              <a:latin typeface="Soho Gothic NS ExtraBold" pitchFamily="34" charset="0"/>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5348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2400" dirty="0" smtClean="0">
                <a:solidFill>
                  <a:srgbClr val="FF0000"/>
                </a:solidFill>
                <a:latin typeface="Soho Gothic NS ExtraBold" pitchFamily="34" charset="0"/>
              </a:rPr>
              <a:t>TIE-BREAKER</a:t>
            </a:r>
            <a:endParaRPr lang="nl-NL" sz="2400" dirty="0" smtClean="0">
              <a:solidFill>
                <a:srgbClr val="FF0000"/>
              </a:solidFill>
              <a:latin typeface="Soho Gothic NS ExtraBold" pitchFamily="34" charset="0"/>
            </a:endParaRPr>
          </a:p>
          <a:p>
            <a:pPr marL="0" indent="0" algn="ctr">
              <a:buFont typeface="Arial" pitchFamily="34" charset="0"/>
              <a:buNone/>
            </a:pPr>
            <a:r>
              <a:rPr lang="nl-NL" sz="1800" dirty="0" smtClean="0">
                <a:solidFill>
                  <a:schemeClr val="bg1"/>
                </a:solidFill>
                <a:latin typeface="Soho Gothic NS ExtraBold" pitchFamily="34" charset="0"/>
              </a:rPr>
              <a:t>In de versnellerbuis van de LHC heerst een bijzonder goed vacuüm, zodat er relatief extreem weinig deeltjes in de versnellerbuis aanwezig zijn waar de deeltjes van de bundel per ongeluk op kunnen botsen.</a:t>
            </a:r>
          </a:p>
          <a:p>
            <a:pPr marL="0" indent="0" algn="ctr">
              <a:buFont typeface="Arial" pitchFamily="34" charset="0"/>
              <a:buNone/>
            </a:pPr>
            <a:endParaRPr lang="nl-NL" sz="2400" dirty="0">
              <a:solidFill>
                <a:schemeClr val="bg1"/>
              </a:solidFill>
              <a:latin typeface="Soho Gothic NS ExtraBold" pitchFamily="34" charset="0"/>
            </a:endParaRPr>
          </a:p>
          <a:p>
            <a:pPr marL="0" indent="0" algn="ctr">
              <a:buFont typeface="Arial" pitchFamily="34" charset="0"/>
              <a:buNone/>
            </a:pPr>
            <a:r>
              <a:rPr lang="nl-NL" b="1" dirty="0" smtClean="0">
                <a:solidFill>
                  <a:schemeClr val="bg1"/>
                </a:solidFill>
                <a:latin typeface="Soho Gothic NS ExtraBold" pitchFamily="34" charset="0"/>
              </a:rPr>
              <a:t>Hoeveel deeltjes zitten er in dit vacuüm in het binnenste van de versnellerbuis per cm</a:t>
            </a:r>
            <a:r>
              <a:rPr lang="nl-NL" b="1" baseline="30000" dirty="0" smtClean="0">
                <a:solidFill>
                  <a:schemeClr val="bg1"/>
                </a:solidFill>
                <a:latin typeface="Soho Gothic NS ExtraBold" pitchFamily="34" charset="0"/>
              </a:rPr>
              <a:t>3</a:t>
            </a:r>
            <a:r>
              <a:rPr lang="nl-NL" b="1" dirty="0" smtClean="0">
                <a:solidFill>
                  <a:schemeClr val="bg1"/>
                </a:solidFill>
                <a:latin typeface="Soho Gothic NS ExtraBold" pitchFamily="34" charset="0"/>
              </a:rPr>
              <a:t>?</a:t>
            </a:r>
          </a:p>
          <a:p>
            <a:pPr marL="0" indent="0" algn="ctr">
              <a:buFont typeface="Arial" pitchFamily="34" charset="0"/>
              <a:buNone/>
            </a:pPr>
            <a:endParaRPr lang="nl-NL" b="1" dirty="0">
              <a:solidFill>
                <a:schemeClr val="bg1"/>
              </a:solidFill>
              <a:latin typeface="Soho Gothic NS ExtraBold" pitchFamily="34" charset="0"/>
            </a:endParaRPr>
          </a:p>
          <a:p>
            <a:pPr marL="0" indent="0" algn="ctr">
              <a:buFont typeface="Arial" pitchFamily="34" charset="0"/>
              <a:buNone/>
            </a:pPr>
            <a:endParaRPr lang="nl-NL" sz="1200" dirty="0" smtClean="0">
              <a:solidFill>
                <a:schemeClr val="bg1"/>
              </a:solidFill>
              <a:latin typeface="Soho Gothic NS ExtraBold" pitchFamily="34" charset="0"/>
            </a:endParaRPr>
          </a:p>
        </p:txBody>
      </p:sp>
    </p:spTree>
    <p:extLst>
      <p:ext uri="{BB962C8B-B14F-4D97-AF65-F5344CB8AC3E}">
        <p14:creationId xmlns:p14="http://schemas.microsoft.com/office/powerpoint/2010/main" val="183459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9000" contrast="1000"/>
                    </a14:imgEffect>
                  </a14:imgLayer>
                </a14:imgProps>
              </a:ext>
              <a:ext uri="{28A0092B-C50C-407E-A947-70E740481C1C}">
                <a14:useLocalDpi xmlns:a14="http://schemas.microsoft.com/office/drawing/2010/main" val="0"/>
              </a:ext>
            </a:extLst>
          </a:blip>
          <a:stretch>
            <a:fillRect/>
          </a:stretch>
        </p:blipFill>
        <p:spPr>
          <a:xfrm>
            <a:off x="-581186" y="0"/>
            <a:ext cx="10306372" cy="6857999"/>
          </a:xfrm>
          <a:prstGeom prst="rect">
            <a:avLst/>
          </a:prstGeom>
        </p:spPr>
      </p:pic>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10</a:t>
            </a:r>
            <a:endParaRPr lang="nl-NL" dirty="0">
              <a:solidFill>
                <a:schemeClr val="bg1"/>
              </a:solidFill>
              <a:latin typeface="Soho Gothic NS ExtraBold" pitchFamily="34" charset="0"/>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5348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2400" dirty="0" smtClean="0">
                <a:solidFill>
                  <a:srgbClr val="FF0000"/>
                </a:solidFill>
                <a:latin typeface="Soho Gothic NS ExtraBold" pitchFamily="34" charset="0"/>
              </a:rPr>
              <a:t>TIE-BREAKER</a:t>
            </a:r>
            <a:endParaRPr lang="nl-NL" sz="2400" dirty="0" smtClean="0">
              <a:solidFill>
                <a:srgbClr val="FF0000"/>
              </a:solidFill>
              <a:latin typeface="Soho Gothic NS ExtraBold" pitchFamily="34" charset="0"/>
            </a:endParaRPr>
          </a:p>
          <a:p>
            <a:pPr marL="0" indent="0" algn="ctr">
              <a:buFont typeface="Arial" pitchFamily="34" charset="0"/>
              <a:buNone/>
            </a:pPr>
            <a:r>
              <a:rPr lang="nl-NL" sz="1800" dirty="0" smtClean="0">
                <a:solidFill>
                  <a:schemeClr val="bg1"/>
                </a:solidFill>
                <a:latin typeface="Soho Gothic NS ExtraBold" pitchFamily="34" charset="0"/>
              </a:rPr>
              <a:t>In de versnellerbuis van de LHC heerst een bijzonder goed vacuüm, zodat er relatief extreem weinig deeltjes in de versnellerbuis aanwezig zijn waar de deeltjes van de bundel per ongeluk op kunnen botsen.</a:t>
            </a:r>
          </a:p>
          <a:p>
            <a:pPr marL="0" indent="0" algn="ctr">
              <a:buFont typeface="Arial" pitchFamily="34" charset="0"/>
              <a:buNone/>
            </a:pPr>
            <a:endParaRPr lang="nl-NL" sz="2400" dirty="0">
              <a:solidFill>
                <a:schemeClr val="bg1"/>
              </a:solidFill>
              <a:latin typeface="Soho Gothic NS ExtraBold" pitchFamily="34" charset="0"/>
            </a:endParaRPr>
          </a:p>
          <a:p>
            <a:pPr marL="0" indent="0" algn="ctr">
              <a:buFont typeface="Arial" pitchFamily="34" charset="0"/>
              <a:buNone/>
            </a:pPr>
            <a:r>
              <a:rPr lang="nl-NL" b="1" dirty="0" smtClean="0">
                <a:solidFill>
                  <a:schemeClr val="bg1"/>
                </a:solidFill>
                <a:latin typeface="Soho Gothic NS ExtraBold" pitchFamily="34" charset="0"/>
              </a:rPr>
              <a:t>Hoeveel deeltjes zitten er in dit vacuüm in het binnenste van de versnellerbuis per cm</a:t>
            </a:r>
            <a:r>
              <a:rPr lang="nl-NL" b="1" baseline="30000" dirty="0" smtClean="0">
                <a:solidFill>
                  <a:schemeClr val="bg1"/>
                </a:solidFill>
                <a:latin typeface="Soho Gothic NS ExtraBold" pitchFamily="34" charset="0"/>
              </a:rPr>
              <a:t>3</a:t>
            </a:r>
            <a:r>
              <a:rPr lang="nl-NL" b="1" dirty="0" smtClean="0">
                <a:solidFill>
                  <a:schemeClr val="bg1"/>
                </a:solidFill>
                <a:latin typeface="Soho Gothic NS ExtraBold" pitchFamily="34" charset="0"/>
              </a:rPr>
              <a:t>?</a:t>
            </a:r>
          </a:p>
          <a:p>
            <a:pPr marL="0" indent="0" algn="ctr">
              <a:buFont typeface="Arial" pitchFamily="34" charset="0"/>
              <a:buNone/>
            </a:pPr>
            <a:endParaRPr lang="nl-NL" sz="2000" b="1" dirty="0" smtClean="0">
              <a:solidFill>
                <a:schemeClr val="bg1"/>
              </a:solidFill>
              <a:latin typeface="Soho Gothic NS ExtraBold" pitchFamily="34" charset="0"/>
            </a:endParaRPr>
          </a:p>
          <a:p>
            <a:pPr marL="0" indent="0" algn="ctr">
              <a:buFont typeface="Arial" pitchFamily="34" charset="0"/>
              <a:buNone/>
            </a:pPr>
            <a:r>
              <a:rPr lang="nl-NL" b="1" dirty="0" smtClean="0">
                <a:solidFill>
                  <a:srgbClr val="00B050"/>
                </a:solidFill>
                <a:latin typeface="Soho Gothic NS ExtraBold" pitchFamily="34" charset="0"/>
              </a:rPr>
              <a:t>ANTWOORD: ~ 3 miljoen </a:t>
            </a:r>
          </a:p>
          <a:p>
            <a:pPr marL="0" indent="0" algn="ctr">
              <a:buFont typeface="Arial" pitchFamily="34" charset="0"/>
              <a:buNone/>
            </a:pPr>
            <a:r>
              <a:rPr lang="nl-NL" sz="2400" b="1" dirty="0" smtClean="0">
                <a:solidFill>
                  <a:srgbClr val="00B050"/>
                </a:solidFill>
                <a:latin typeface="Soho Gothic NS ExtraBold" pitchFamily="34" charset="0"/>
              </a:rPr>
              <a:t>(lucht: ~ 2,7 x 10</a:t>
            </a:r>
            <a:r>
              <a:rPr lang="nl-NL" sz="2400" b="1" baseline="30000" dirty="0" smtClean="0">
                <a:solidFill>
                  <a:srgbClr val="00B050"/>
                </a:solidFill>
                <a:latin typeface="Soho Gothic NS ExtraBold" pitchFamily="34" charset="0"/>
              </a:rPr>
              <a:t>19</a:t>
            </a:r>
            <a:r>
              <a:rPr lang="nl-NL" sz="2400" b="1" dirty="0" smtClean="0">
                <a:solidFill>
                  <a:srgbClr val="00B050"/>
                </a:solidFill>
                <a:latin typeface="Soho Gothic NS ExtraBold" pitchFamily="34" charset="0"/>
              </a:rPr>
              <a:t>,goed </a:t>
            </a:r>
            <a:r>
              <a:rPr lang="nl-NL" sz="2400" b="1" dirty="0" err="1" smtClean="0">
                <a:solidFill>
                  <a:srgbClr val="00B050"/>
                </a:solidFill>
                <a:latin typeface="Soho Gothic NS ExtraBold" pitchFamily="34" charset="0"/>
              </a:rPr>
              <a:t>labvacuüm</a:t>
            </a:r>
            <a:r>
              <a:rPr lang="nl-NL" sz="2400" b="1" dirty="0" smtClean="0">
                <a:solidFill>
                  <a:srgbClr val="00B050"/>
                </a:solidFill>
                <a:latin typeface="Soho Gothic NS ExtraBold" pitchFamily="34" charset="0"/>
              </a:rPr>
              <a:t>: ~10</a:t>
            </a:r>
            <a:r>
              <a:rPr lang="nl-NL" sz="2400" b="1" baseline="30000" dirty="0" smtClean="0">
                <a:solidFill>
                  <a:srgbClr val="00B050"/>
                </a:solidFill>
                <a:latin typeface="Soho Gothic NS ExtraBold" pitchFamily="34" charset="0"/>
              </a:rPr>
              <a:t>10 </a:t>
            </a:r>
            <a:r>
              <a:rPr lang="nl-NL" sz="2400" b="1" dirty="0" smtClean="0">
                <a:solidFill>
                  <a:srgbClr val="00B050"/>
                </a:solidFill>
                <a:latin typeface="Soho Gothic NS ExtraBold" pitchFamily="34" charset="0"/>
              </a:rPr>
              <a:t>)</a:t>
            </a:r>
          </a:p>
          <a:p>
            <a:pPr marL="0" indent="0" algn="ctr">
              <a:buFont typeface="Arial" pitchFamily="34" charset="0"/>
              <a:buNone/>
            </a:pPr>
            <a:endParaRPr lang="nl-NL" b="1" dirty="0">
              <a:solidFill>
                <a:schemeClr val="bg1"/>
              </a:solidFill>
              <a:latin typeface="Soho Gothic NS ExtraBold" pitchFamily="34" charset="0"/>
            </a:endParaRPr>
          </a:p>
          <a:p>
            <a:pPr marL="0" indent="0" algn="ctr">
              <a:buFont typeface="Arial" pitchFamily="34" charset="0"/>
              <a:buNone/>
            </a:pPr>
            <a:endParaRPr lang="nl-NL" sz="1200" dirty="0" smtClean="0">
              <a:solidFill>
                <a:schemeClr val="bg1"/>
              </a:solidFill>
              <a:latin typeface="Soho Gothic NS ExtraBold" pitchFamily="34" charset="0"/>
            </a:endParaRPr>
          </a:p>
        </p:txBody>
      </p:sp>
    </p:spTree>
    <p:extLst>
      <p:ext uri="{BB962C8B-B14F-4D97-AF65-F5344CB8AC3E}">
        <p14:creationId xmlns:p14="http://schemas.microsoft.com/office/powerpoint/2010/main" val="1563093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1</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r>
              <a:rPr lang="nl-NL" sz="1200" dirty="0" smtClean="0">
                <a:solidFill>
                  <a:schemeClr val="bg1"/>
                </a:solidFill>
                <a:latin typeface="Soho Gothic NS ExtraBold" pitchFamily="34" charset="0"/>
              </a:rPr>
              <a:t>In 1984 werd de Nobelprijs voor de Natuurkunde uitgereikt aan onderzoekers van CERN. Zij wonnen voor de ontdekking van de zogeheten W- en Z-bosonen. Een van de winnaars was de Italiaanse fysicus Carlo </a:t>
            </a:r>
            <a:r>
              <a:rPr lang="nl-NL" sz="1200" dirty="0" err="1" smtClean="0">
                <a:solidFill>
                  <a:schemeClr val="bg1"/>
                </a:solidFill>
                <a:latin typeface="Soho Gothic NS ExtraBold" pitchFamily="34" charset="0"/>
              </a:rPr>
              <a:t>Rubbia</a:t>
            </a:r>
            <a:r>
              <a:rPr lang="nl-NL" sz="1200" dirty="0" smtClean="0">
                <a:solidFill>
                  <a:schemeClr val="bg1"/>
                </a:solidFill>
                <a:latin typeface="Soho Gothic NS ExtraBold" pitchFamily="34" charset="0"/>
              </a:rPr>
              <a:t>. De andere </a:t>
            </a:r>
            <a:r>
              <a:rPr lang="nl-NL" sz="1200" dirty="0" err="1" smtClean="0">
                <a:solidFill>
                  <a:schemeClr val="bg1"/>
                </a:solidFill>
                <a:latin typeface="Soho Gothic NS ExtraBold" pitchFamily="34" charset="0"/>
              </a:rPr>
              <a:t>winaar</a:t>
            </a:r>
            <a:r>
              <a:rPr lang="nl-NL" sz="1200" dirty="0" smtClean="0">
                <a:solidFill>
                  <a:schemeClr val="bg1"/>
                </a:solidFill>
                <a:latin typeface="Soho Gothic NS ExtraBold" pitchFamily="34" charset="0"/>
              </a:rPr>
              <a:t> was een Nederlander, die in 2011 in CERN-standplaats Geneve overleed. Hoe heette deze fysicus?</a:t>
            </a:r>
          </a:p>
          <a:p>
            <a:pPr marL="0" indent="0">
              <a:buNone/>
            </a:pPr>
            <a:endParaRPr lang="nl-NL" sz="1200" dirty="0">
              <a:solidFill>
                <a:schemeClr val="bg1"/>
              </a:solidFill>
              <a:latin typeface="Soho Gothic NS ExtraBold" pitchFamily="34" charset="0"/>
            </a:endParaRPr>
          </a:p>
          <a:p>
            <a:pPr marL="228600" indent="-228600">
              <a:buAutoNum type="alphaUcPeriod"/>
            </a:pPr>
            <a:r>
              <a:rPr lang="nl-NL" sz="3400" dirty="0" smtClean="0">
                <a:solidFill>
                  <a:srgbClr val="FF0000"/>
                </a:solidFill>
                <a:latin typeface="Soho Gothic NS ExtraBold" pitchFamily="34" charset="0"/>
              </a:rPr>
              <a:t>Gerard ‘t Hooft</a:t>
            </a:r>
          </a:p>
          <a:p>
            <a:pPr marL="228600" indent="-228600">
              <a:buAutoNum type="alphaUcPeriod"/>
            </a:pPr>
            <a:r>
              <a:rPr lang="nl-NL" sz="3400" dirty="0" smtClean="0">
                <a:solidFill>
                  <a:srgbClr val="FF0000"/>
                </a:solidFill>
                <a:latin typeface="Soho Gothic NS ExtraBold" pitchFamily="34" charset="0"/>
              </a:rPr>
              <a:t>André </a:t>
            </a:r>
            <a:r>
              <a:rPr lang="nl-NL" sz="3400" dirty="0" err="1" smtClean="0">
                <a:solidFill>
                  <a:srgbClr val="FF0000"/>
                </a:solidFill>
                <a:latin typeface="Soho Gothic NS ExtraBold" pitchFamily="34" charset="0"/>
              </a:rPr>
              <a:t>Geim</a:t>
            </a:r>
            <a:endParaRPr lang="nl-NL" sz="3400" dirty="0" smtClean="0">
              <a:solidFill>
                <a:srgbClr val="FF0000"/>
              </a:solidFill>
              <a:latin typeface="Soho Gothic NS ExtraBold" pitchFamily="34" charset="0"/>
            </a:endParaRPr>
          </a:p>
          <a:p>
            <a:pPr marL="228600" indent="-228600">
              <a:buAutoNum type="alphaUcPeriod"/>
            </a:pPr>
            <a:r>
              <a:rPr lang="nl-NL" sz="3400" dirty="0" smtClean="0">
                <a:solidFill>
                  <a:srgbClr val="00B050"/>
                </a:solidFill>
                <a:latin typeface="Soho Gothic NS ExtraBold" pitchFamily="34" charset="0"/>
              </a:rPr>
              <a:t>Simon van der Meer</a:t>
            </a:r>
          </a:p>
          <a:p>
            <a:pPr marL="228600" indent="-228600">
              <a:buAutoNum type="alphaUcPeriod"/>
            </a:pPr>
            <a:r>
              <a:rPr lang="nl-NL" sz="3400" dirty="0" smtClean="0">
                <a:solidFill>
                  <a:srgbClr val="FF0000"/>
                </a:solidFill>
                <a:latin typeface="Soho Gothic NS ExtraBold" pitchFamily="34" charset="0"/>
              </a:rPr>
              <a:t>Nico Bloembergen</a:t>
            </a:r>
            <a:endParaRPr lang="nl-NL" sz="3400" dirty="0">
              <a:solidFill>
                <a:srgbClr val="FF0000"/>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492896"/>
            <a:ext cx="2970371" cy="2993577"/>
          </a:xfrm>
          <a:prstGeom prst="rect">
            <a:avLst/>
          </a:prstGeom>
        </p:spPr>
      </p:pic>
    </p:spTree>
    <p:extLst>
      <p:ext uri="{BB962C8B-B14F-4D97-AF65-F5344CB8AC3E}">
        <p14:creationId xmlns:p14="http://schemas.microsoft.com/office/powerpoint/2010/main" val="3573279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2</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a:xfrm>
            <a:off x="3308565" y="1556792"/>
            <a:ext cx="5655923" cy="4525963"/>
          </a:xfrm>
        </p:spPr>
        <p:txBody>
          <a:bodyPr>
            <a:normAutofit fontScale="92500" lnSpcReduction="10000"/>
          </a:bodyPr>
          <a:lstStyle/>
          <a:p>
            <a:pPr marL="0" indent="0">
              <a:buNone/>
            </a:pPr>
            <a:r>
              <a:rPr lang="nl-NL" sz="1200" dirty="0" smtClean="0">
                <a:solidFill>
                  <a:schemeClr val="bg1"/>
                </a:solidFill>
                <a:latin typeface="Soho Gothic NS ExtraBold" pitchFamily="34" charset="0"/>
              </a:rPr>
              <a:t>Wat zijn eigenlijk W- en Z-bosonen?</a:t>
            </a:r>
          </a:p>
          <a:p>
            <a:pPr marL="0" indent="0">
              <a:buNone/>
            </a:pPr>
            <a:endParaRPr lang="nl-NL" sz="1200" dirty="0">
              <a:solidFill>
                <a:schemeClr val="bg1"/>
              </a:solidFill>
              <a:latin typeface="Soho Gothic NS ExtraBold" pitchFamily="34" charset="0"/>
            </a:endParaRPr>
          </a:p>
          <a:p>
            <a:pPr marL="228600" indent="-228600">
              <a:buAutoNum type="alphaUcPeriod"/>
            </a:pPr>
            <a:r>
              <a:rPr lang="nl-NL" sz="2000" dirty="0" smtClean="0">
                <a:solidFill>
                  <a:schemeClr val="bg1"/>
                </a:solidFill>
                <a:latin typeface="Soho Gothic NS ExtraBold" pitchFamily="34" charset="0"/>
              </a:rPr>
              <a:t> Het zijn ‘</a:t>
            </a:r>
            <a:r>
              <a:rPr lang="nl-NL" sz="2000" dirty="0" err="1" smtClean="0">
                <a:solidFill>
                  <a:schemeClr val="bg1"/>
                </a:solidFill>
                <a:latin typeface="Soho Gothic NS ExtraBold" pitchFamily="34" charset="0"/>
              </a:rPr>
              <a:t>boodschapperdeeltjes</a:t>
            </a:r>
            <a:r>
              <a:rPr lang="nl-NL" sz="2000" dirty="0" smtClean="0">
                <a:solidFill>
                  <a:schemeClr val="bg1"/>
                </a:solidFill>
                <a:latin typeface="Soho Gothic NS ExtraBold" pitchFamily="34" charset="0"/>
              </a:rPr>
              <a:t>’ die dienen als dragers van de zogeheten zwakke kernkracht. </a:t>
            </a:r>
          </a:p>
          <a:p>
            <a:pPr marL="0" indent="0">
              <a:buNone/>
            </a:pPr>
            <a:r>
              <a:rPr lang="nl-NL" sz="2000" dirty="0" smtClean="0">
                <a:solidFill>
                  <a:schemeClr val="bg1"/>
                </a:solidFill>
                <a:latin typeface="Soho Gothic NS ExtraBold" pitchFamily="34" charset="0"/>
              </a:rPr>
              <a:t> </a:t>
            </a:r>
          </a:p>
          <a:p>
            <a:pPr marL="0" indent="0">
              <a:buNone/>
            </a:pPr>
            <a:r>
              <a:rPr lang="nl-NL" sz="2000" dirty="0" smtClean="0">
                <a:solidFill>
                  <a:schemeClr val="bg1"/>
                </a:solidFill>
                <a:latin typeface="Soho Gothic NS ExtraBold" pitchFamily="34" charset="0"/>
              </a:rPr>
              <a:t>B. Het zijn ‘lijmdeeltjes’ die de kernen van atomen bij elkaar houden. </a:t>
            </a:r>
          </a:p>
          <a:p>
            <a:pPr marL="0" indent="0">
              <a:buNone/>
            </a:pPr>
            <a:endParaRPr lang="nl-NL" sz="2000" dirty="0" smtClean="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C. Het zijn de </a:t>
            </a:r>
            <a:r>
              <a:rPr lang="nl-NL" sz="2000" dirty="0" err="1" smtClean="0">
                <a:solidFill>
                  <a:schemeClr val="bg1"/>
                </a:solidFill>
                <a:latin typeface="Soho Gothic NS ExtraBold" pitchFamily="34" charset="0"/>
              </a:rPr>
              <a:t>quantumdeeltjes</a:t>
            </a:r>
            <a:r>
              <a:rPr lang="nl-NL" sz="2000" dirty="0" smtClean="0">
                <a:solidFill>
                  <a:schemeClr val="bg1"/>
                </a:solidFill>
                <a:latin typeface="Soho Gothic NS ExtraBold" pitchFamily="34" charset="0"/>
              </a:rPr>
              <a:t> waarvan licht is gemaakt. </a:t>
            </a:r>
          </a:p>
          <a:p>
            <a:pPr marL="0" indent="0">
              <a:buNone/>
            </a:pPr>
            <a:endParaRPr lang="nl-NL" sz="2000" dirty="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D. Het zijn massaloze deeltjes die bijna geen interactie aangaan met andere deeltjes en daardoor extreem moeilijk te meten zijn. </a:t>
            </a:r>
            <a:endParaRPr lang="nl-NL" sz="2000" dirty="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r="35989" b="15449"/>
          <a:stretch/>
        </p:blipFill>
        <p:spPr>
          <a:xfrm>
            <a:off x="179512" y="1556792"/>
            <a:ext cx="3048515" cy="4026758"/>
          </a:xfrm>
          <a:prstGeom prst="rect">
            <a:avLst/>
          </a:prstGeom>
        </p:spPr>
      </p:pic>
    </p:spTree>
    <p:extLst>
      <p:ext uri="{BB962C8B-B14F-4D97-AF65-F5344CB8AC3E}">
        <p14:creationId xmlns:p14="http://schemas.microsoft.com/office/powerpoint/2010/main" val="351041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2</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a:xfrm>
            <a:off x="3308565" y="1556792"/>
            <a:ext cx="5655923" cy="4525963"/>
          </a:xfrm>
        </p:spPr>
        <p:txBody>
          <a:bodyPr>
            <a:normAutofit fontScale="92500" lnSpcReduction="10000"/>
          </a:bodyPr>
          <a:lstStyle/>
          <a:p>
            <a:pPr marL="0" indent="0">
              <a:buNone/>
            </a:pPr>
            <a:r>
              <a:rPr lang="nl-NL" sz="1200" dirty="0" smtClean="0">
                <a:solidFill>
                  <a:schemeClr val="bg1"/>
                </a:solidFill>
                <a:latin typeface="Soho Gothic NS ExtraBold" pitchFamily="34" charset="0"/>
              </a:rPr>
              <a:t>Wat zijn eigenlijk W- en Z-bosonen?</a:t>
            </a:r>
          </a:p>
          <a:p>
            <a:pPr marL="0" indent="0">
              <a:buNone/>
            </a:pPr>
            <a:endParaRPr lang="nl-NL" sz="1200" dirty="0">
              <a:solidFill>
                <a:schemeClr val="bg1"/>
              </a:solidFill>
              <a:latin typeface="Soho Gothic NS ExtraBold" pitchFamily="34" charset="0"/>
            </a:endParaRPr>
          </a:p>
          <a:p>
            <a:pPr marL="228600" indent="-228600">
              <a:buAutoNum type="alphaUcPeriod"/>
            </a:pPr>
            <a:r>
              <a:rPr lang="nl-NL" sz="2000" dirty="0" smtClean="0">
                <a:solidFill>
                  <a:srgbClr val="00B050"/>
                </a:solidFill>
                <a:latin typeface="Soho Gothic NS ExtraBold" pitchFamily="34" charset="0"/>
              </a:rPr>
              <a:t> Het zijn ‘</a:t>
            </a:r>
            <a:r>
              <a:rPr lang="nl-NL" sz="2000" dirty="0" err="1" smtClean="0">
                <a:solidFill>
                  <a:srgbClr val="00B050"/>
                </a:solidFill>
                <a:latin typeface="Soho Gothic NS ExtraBold" pitchFamily="34" charset="0"/>
              </a:rPr>
              <a:t>boodschapperdeeltjes</a:t>
            </a:r>
            <a:r>
              <a:rPr lang="nl-NL" sz="2000" dirty="0" smtClean="0">
                <a:solidFill>
                  <a:srgbClr val="00B050"/>
                </a:solidFill>
                <a:latin typeface="Soho Gothic NS ExtraBold" pitchFamily="34" charset="0"/>
              </a:rPr>
              <a:t>’ die dienen als dragers van de zogeheten zwakke kernkracht. </a:t>
            </a:r>
          </a:p>
          <a:p>
            <a:pPr marL="0" indent="0">
              <a:buNone/>
            </a:pPr>
            <a:r>
              <a:rPr lang="nl-NL" sz="2000" dirty="0" smtClean="0">
                <a:solidFill>
                  <a:schemeClr val="bg1"/>
                </a:solidFill>
                <a:latin typeface="Soho Gothic NS ExtraBold" pitchFamily="34" charset="0"/>
              </a:rPr>
              <a:t> </a:t>
            </a:r>
          </a:p>
          <a:p>
            <a:pPr marL="0" indent="0">
              <a:buNone/>
            </a:pPr>
            <a:r>
              <a:rPr lang="nl-NL" sz="2000" dirty="0" smtClean="0">
                <a:solidFill>
                  <a:srgbClr val="FF0000"/>
                </a:solidFill>
                <a:latin typeface="Soho Gothic NS ExtraBold" pitchFamily="34" charset="0"/>
              </a:rPr>
              <a:t>B. Het zijn ‘lijmdeeltjes’ die de kernen van atomen bij elkaar houden. </a:t>
            </a:r>
          </a:p>
          <a:p>
            <a:pPr marL="0" indent="0">
              <a:buNone/>
            </a:pPr>
            <a:endParaRPr lang="nl-NL" sz="2000" dirty="0" smtClean="0">
              <a:solidFill>
                <a:srgbClr val="FF0000"/>
              </a:solidFill>
              <a:latin typeface="Soho Gothic NS ExtraBold" pitchFamily="34" charset="0"/>
            </a:endParaRPr>
          </a:p>
          <a:p>
            <a:pPr marL="0" indent="0">
              <a:buNone/>
            </a:pPr>
            <a:r>
              <a:rPr lang="nl-NL" sz="2000" dirty="0" smtClean="0">
                <a:solidFill>
                  <a:srgbClr val="FF0000"/>
                </a:solidFill>
                <a:latin typeface="Soho Gothic NS ExtraBold" pitchFamily="34" charset="0"/>
              </a:rPr>
              <a:t>C. Het zijn de </a:t>
            </a:r>
            <a:r>
              <a:rPr lang="nl-NL" sz="2000" dirty="0" err="1" smtClean="0">
                <a:solidFill>
                  <a:srgbClr val="FF0000"/>
                </a:solidFill>
                <a:latin typeface="Soho Gothic NS ExtraBold" pitchFamily="34" charset="0"/>
              </a:rPr>
              <a:t>quantumdeeltjes</a:t>
            </a:r>
            <a:r>
              <a:rPr lang="nl-NL" sz="2000" dirty="0" smtClean="0">
                <a:solidFill>
                  <a:srgbClr val="FF0000"/>
                </a:solidFill>
                <a:latin typeface="Soho Gothic NS ExtraBold" pitchFamily="34" charset="0"/>
              </a:rPr>
              <a:t> waarvan licht is gemaakt. </a:t>
            </a:r>
          </a:p>
          <a:p>
            <a:pPr marL="0" indent="0">
              <a:buNone/>
            </a:pPr>
            <a:endParaRPr lang="nl-NL" sz="2000" dirty="0">
              <a:solidFill>
                <a:srgbClr val="FF0000"/>
              </a:solidFill>
              <a:latin typeface="Soho Gothic NS ExtraBold" pitchFamily="34" charset="0"/>
            </a:endParaRPr>
          </a:p>
          <a:p>
            <a:pPr marL="0" indent="0">
              <a:buNone/>
            </a:pPr>
            <a:r>
              <a:rPr lang="nl-NL" sz="2000" dirty="0" smtClean="0">
                <a:solidFill>
                  <a:srgbClr val="FF0000"/>
                </a:solidFill>
                <a:latin typeface="Soho Gothic NS ExtraBold" pitchFamily="34" charset="0"/>
              </a:rPr>
              <a:t>D. Het zijn massaloze deeltjes die bijna geen interactie aangaan met andere deeltjes en daardoor extreem moeilijk te meten zijn. </a:t>
            </a:r>
            <a:endParaRPr lang="nl-NL" sz="2000" dirty="0">
              <a:solidFill>
                <a:srgbClr val="FF0000"/>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r="35989" b="15449"/>
          <a:stretch/>
        </p:blipFill>
        <p:spPr>
          <a:xfrm>
            <a:off x="179512" y="1556792"/>
            <a:ext cx="3048515" cy="4026758"/>
          </a:xfrm>
          <a:prstGeom prst="rect">
            <a:avLst/>
          </a:prstGeom>
        </p:spPr>
      </p:pic>
    </p:spTree>
    <p:extLst>
      <p:ext uri="{BB962C8B-B14F-4D97-AF65-F5344CB8AC3E}">
        <p14:creationId xmlns:p14="http://schemas.microsoft.com/office/powerpoint/2010/main" val="3279749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3</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a:xfrm>
            <a:off x="251520" y="2276872"/>
            <a:ext cx="4618856" cy="4536504"/>
          </a:xfrm>
        </p:spPr>
        <p:txBody>
          <a:bodyPr>
            <a:normAutofit fontScale="77500" lnSpcReduction="20000"/>
          </a:bodyPr>
          <a:lstStyle/>
          <a:p>
            <a:pPr marL="0" indent="0">
              <a:buNone/>
            </a:pPr>
            <a:endParaRPr lang="nl-NL" sz="1200" dirty="0">
              <a:solidFill>
                <a:schemeClr val="bg1"/>
              </a:solidFill>
              <a:latin typeface="Soho Gothic NS ExtraBold" pitchFamily="34" charset="0"/>
            </a:endParaRPr>
          </a:p>
          <a:p>
            <a:pPr marL="228600" indent="-228600">
              <a:buAutoNum type="alphaUcPeriod"/>
            </a:pPr>
            <a:r>
              <a:rPr lang="nl-NL" sz="2000" dirty="0" smtClean="0">
                <a:solidFill>
                  <a:schemeClr val="bg1"/>
                </a:solidFill>
                <a:latin typeface="Soho Gothic NS ExtraBold" pitchFamily="34" charset="0"/>
              </a:rPr>
              <a:t>De Italiaanse </a:t>
            </a:r>
            <a:r>
              <a:rPr lang="nl-NL" sz="2000" dirty="0">
                <a:solidFill>
                  <a:schemeClr val="bg1"/>
                </a:solidFill>
                <a:latin typeface="Soho Gothic NS ExtraBold" pitchFamily="34" charset="0"/>
              </a:rPr>
              <a:t>onderzoekster </a:t>
            </a:r>
            <a:r>
              <a:rPr lang="nl-NL" sz="2000" dirty="0" smtClean="0">
                <a:solidFill>
                  <a:schemeClr val="bg1"/>
                </a:solidFill>
                <a:latin typeface="Soho Gothic NS ExtraBold" pitchFamily="34" charset="0"/>
              </a:rPr>
              <a:t>Fabiola</a:t>
            </a:r>
          </a:p>
          <a:p>
            <a:pPr marL="0" indent="0">
              <a:buNone/>
            </a:pPr>
            <a:r>
              <a:rPr lang="nl-NL" sz="2000" dirty="0" err="1" smtClean="0">
                <a:solidFill>
                  <a:schemeClr val="bg1"/>
                </a:solidFill>
                <a:latin typeface="Soho Gothic NS ExtraBold" pitchFamily="34" charset="0"/>
              </a:rPr>
              <a:t>Gianotti</a:t>
            </a:r>
            <a:r>
              <a:rPr lang="nl-NL" sz="2000" dirty="0" smtClean="0">
                <a:solidFill>
                  <a:schemeClr val="bg1"/>
                </a:solidFill>
                <a:latin typeface="Soho Gothic NS ExtraBold" pitchFamily="34" charset="0"/>
              </a:rPr>
              <a:t> van het ATLAS-experiment sprak Engels met een </a:t>
            </a:r>
            <a:r>
              <a:rPr lang="nl-NL" sz="2000" b="1" dirty="0" smtClean="0">
                <a:solidFill>
                  <a:schemeClr val="bg1"/>
                </a:solidFill>
                <a:latin typeface="Soho Gothic NS ExtraBold" pitchFamily="34" charset="0"/>
              </a:rPr>
              <a:t>onbegrijpelijk accent</a:t>
            </a:r>
            <a:r>
              <a:rPr lang="nl-NL" sz="2000" dirty="0" smtClean="0">
                <a:solidFill>
                  <a:schemeClr val="bg1"/>
                </a:solidFill>
                <a:latin typeface="Soho Gothic NS ExtraBold" pitchFamily="34" charset="0"/>
              </a:rPr>
              <a:t>. </a:t>
            </a:r>
          </a:p>
          <a:p>
            <a:pPr marL="0" indent="0">
              <a:buNone/>
            </a:pPr>
            <a:endParaRPr lang="nl-NL" sz="2000" dirty="0" smtClean="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B. De presentatie van </a:t>
            </a:r>
            <a:r>
              <a:rPr lang="nl-NL" sz="2000" dirty="0" err="1" smtClean="0">
                <a:solidFill>
                  <a:schemeClr val="bg1"/>
                </a:solidFill>
                <a:latin typeface="Soho Gothic NS ExtraBold" pitchFamily="34" charset="0"/>
              </a:rPr>
              <a:t>Gianotti</a:t>
            </a:r>
            <a:r>
              <a:rPr lang="nl-NL" sz="2000" dirty="0" smtClean="0">
                <a:solidFill>
                  <a:schemeClr val="bg1"/>
                </a:solidFill>
                <a:latin typeface="Soho Gothic NS ExtraBold" pitchFamily="34" charset="0"/>
              </a:rPr>
              <a:t> werd gedaan in het foeilelijke lettertype </a:t>
            </a:r>
            <a:r>
              <a:rPr lang="nl-NL" sz="2100" dirty="0" smtClean="0">
                <a:solidFill>
                  <a:schemeClr val="bg1"/>
                </a:solidFill>
                <a:latin typeface="Soho Gothic NS ExtraBold" pitchFamily="34" charset="0"/>
              </a:rPr>
              <a:t>Comic Sans</a:t>
            </a:r>
            <a:r>
              <a:rPr lang="nl-NL" sz="2000" dirty="0" smtClean="0">
                <a:solidFill>
                  <a:schemeClr val="bg1"/>
                </a:solidFill>
                <a:latin typeface="Soho Gothic NS ExtraBold" pitchFamily="34" charset="0"/>
              </a:rPr>
              <a:t>. </a:t>
            </a:r>
          </a:p>
          <a:p>
            <a:pPr marL="0" indent="0">
              <a:buNone/>
            </a:pPr>
            <a:endParaRPr lang="nl-NL" sz="2000" dirty="0" smtClean="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C. De onderzoekers hadden helemaal nog geen higgsdeeltje gevonden en dat was een grote teleurstelling. </a:t>
            </a:r>
          </a:p>
          <a:p>
            <a:pPr marL="0" indent="0">
              <a:buNone/>
            </a:pPr>
            <a:endParaRPr lang="nl-NL" sz="2000" dirty="0" smtClean="0">
              <a:solidFill>
                <a:schemeClr val="bg1"/>
              </a:solidFill>
              <a:latin typeface="Soho Gothic NS ExtraBold" pitchFamily="34" charset="0"/>
            </a:endParaRPr>
          </a:p>
          <a:p>
            <a:pPr marL="0" indent="0">
              <a:buNone/>
            </a:pPr>
            <a:r>
              <a:rPr lang="nl-NL" sz="2000" dirty="0" smtClean="0">
                <a:solidFill>
                  <a:schemeClr val="bg1"/>
                </a:solidFill>
                <a:latin typeface="Soho Gothic NS ExtraBold" pitchFamily="34" charset="0"/>
              </a:rPr>
              <a:t>D. </a:t>
            </a:r>
            <a:r>
              <a:rPr lang="nl-NL" sz="2000" dirty="0" err="1" smtClean="0">
                <a:solidFill>
                  <a:schemeClr val="bg1"/>
                </a:solidFill>
                <a:latin typeface="Soho Gothic NS ExtraBold" pitchFamily="34" charset="0"/>
              </a:rPr>
              <a:t>Gianotti</a:t>
            </a:r>
            <a:r>
              <a:rPr lang="nl-NL" sz="2000" dirty="0" smtClean="0">
                <a:solidFill>
                  <a:schemeClr val="bg1"/>
                </a:solidFill>
                <a:latin typeface="Soho Gothic NS ExtraBold" pitchFamily="34" charset="0"/>
              </a:rPr>
              <a:t> had per ongeluk de slides van het concurrerende CMS-experiment in plaats van haar eigen ATLAS-experiment, maar had dat tijdens de eerste 10 minuten van haar presentatie niet door. </a:t>
            </a:r>
            <a:endParaRPr lang="nl-NL" sz="2000" dirty="0">
              <a:solidFill>
                <a:schemeClr val="bg1"/>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Rechthoek 5"/>
          <p:cNvSpPr/>
          <p:nvPr/>
        </p:nvSpPr>
        <p:spPr>
          <a:xfrm>
            <a:off x="323528" y="1604700"/>
            <a:ext cx="8712968" cy="600164"/>
          </a:xfrm>
          <a:prstGeom prst="rect">
            <a:avLst/>
          </a:prstGeom>
        </p:spPr>
        <p:txBody>
          <a:bodyPr wrap="square">
            <a:spAutoFit/>
          </a:bodyPr>
          <a:lstStyle/>
          <a:p>
            <a:r>
              <a:rPr lang="nl-NL" sz="1100" dirty="0">
                <a:solidFill>
                  <a:schemeClr val="bg1"/>
                </a:solidFill>
                <a:latin typeface="Soho Gothic NS ExtraBold" pitchFamily="34" charset="0"/>
              </a:rPr>
              <a:t>Op 13 december 2011 werd op CERN in een live op internet te volgen presentatie een update gegeven over de zoektocht naar het higgsdeeltje. Na afloop was op internet een verrassend aspect van die presentatie het gesprek van de dag. Welk aspect hield de gemoederen zo bezig?</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592" y="3153528"/>
            <a:ext cx="3691880" cy="2147680"/>
          </a:xfrm>
          <a:prstGeom prst="rect">
            <a:avLst/>
          </a:prstGeom>
        </p:spPr>
      </p:pic>
    </p:spTree>
    <p:extLst>
      <p:ext uri="{BB962C8B-B14F-4D97-AF65-F5344CB8AC3E}">
        <p14:creationId xmlns:p14="http://schemas.microsoft.com/office/powerpoint/2010/main" val="98444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3</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a:xfrm>
            <a:off x="251520" y="2276872"/>
            <a:ext cx="4618856" cy="4536504"/>
          </a:xfrm>
        </p:spPr>
        <p:txBody>
          <a:bodyPr>
            <a:normAutofit fontScale="77500" lnSpcReduction="20000"/>
          </a:bodyPr>
          <a:lstStyle/>
          <a:p>
            <a:pPr marL="0" indent="0">
              <a:buNone/>
            </a:pPr>
            <a:endParaRPr lang="nl-NL" sz="1200" dirty="0">
              <a:solidFill>
                <a:schemeClr val="bg1"/>
              </a:solidFill>
              <a:latin typeface="Soho Gothic NS ExtraBold" pitchFamily="34" charset="0"/>
            </a:endParaRPr>
          </a:p>
          <a:p>
            <a:pPr marL="228600" indent="-228600">
              <a:buAutoNum type="alphaUcPeriod"/>
            </a:pPr>
            <a:r>
              <a:rPr lang="nl-NL" sz="2000" dirty="0" smtClean="0">
                <a:solidFill>
                  <a:srgbClr val="FF0000"/>
                </a:solidFill>
                <a:latin typeface="Soho Gothic NS ExtraBold" pitchFamily="34" charset="0"/>
              </a:rPr>
              <a:t>De Italiaanse </a:t>
            </a:r>
            <a:r>
              <a:rPr lang="nl-NL" sz="2000" dirty="0">
                <a:solidFill>
                  <a:srgbClr val="FF0000"/>
                </a:solidFill>
                <a:latin typeface="Soho Gothic NS ExtraBold" pitchFamily="34" charset="0"/>
              </a:rPr>
              <a:t>onderzoekster </a:t>
            </a:r>
            <a:r>
              <a:rPr lang="nl-NL" sz="2000" dirty="0" smtClean="0">
                <a:solidFill>
                  <a:srgbClr val="FF0000"/>
                </a:solidFill>
                <a:latin typeface="Soho Gothic NS ExtraBold" pitchFamily="34" charset="0"/>
              </a:rPr>
              <a:t>Fabiola</a:t>
            </a:r>
          </a:p>
          <a:p>
            <a:pPr marL="0" indent="0">
              <a:buNone/>
            </a:pPr>
            <a:r>
              <a:rPr lang="nl-NL" sz="2000" dirty="0" err="1" smtClean="0">
                <a:solidFill>
                  <a:srgbClr val="FF0000"/>
                </a:solidFill>
                <a:latin typeface="Soho Gothic NS ExtraBold" pitchFamily="34" charset="0"/>
              </a:rPr>
              <a:t>Gianotti</a:t>
            </a:r>
            <a:r>
              <a:rPr lang="nl-NL" sz="2000" dirty="0" smtClean="0">
                <a:solidFill>
                  <a:srgbClr val="FF0000"/>
                </a:solidFill>
                <a:latin typeface="Soho Gothic NS ExtraBold" pitchFamily="34" charset="0"/>
              </a:rPr>
              <a:t> van het ATLAS-experiment sprak Engels met een </a:t>
            </a:r>
            <a:r>
              <a:rPr lang="nl-NL" sz="2000" b="1" dirty="0" smtClean="0">
                <a:solidFill>
                  <a:srgbClr val="FF0000"/>
                </a:solidFill>
                <a:latin typeface="Soho Gothic NS ExtraBold" pitchFamily="34" charset="0"/>
              </a:rPr>
              <a:t>onbegrijpelijk accent</a:t>
            </a:r>
            <a:r>
              <a:rPr lang="nl-NL" sz="2000" dirty="0" smtClean="0">
                <a:solidFill>
                  <a:srgbClr val="FF0000"/>
                </a:solidFill>
                <a:latin typeface="Soho Gothic NS ExtraBold" pitchFamily="34" charset="0"/>
              </a:rPr>
              <a:t>. </a:t>
            </a:r>
          </a:p>
          <a:p>
            <a:pPr marL="0" indent="0">
              <a:buNone/>
            </a:pPr>
            <a:endParaRPr lang="nl-NL" sz="2000" dirty="0" smtClean="0">
              <a:solidFill>
                <a:schemeClr val="bg1"/>
              </a:solidFill>
              <a:latin typeface="Soho Gothic NS ExtraBold" pitchFamily="34" charset="0"/>
            </a:endParaRPr>
          </a:p>
          <a:p>
            <a:pPr marL="0" indent="0">
              <a:buNone/>
            </a:pPr>
            <a:r>
              <a:rPr lang="nl-NL" sz="2000" dirty="0" smtClean="0">
                <a:solidFill>
                  <a:srgbClr val="00B050"/>
                </a:solidFill>
                <a:latin typeface="Soho Gothic NS ExtraBold" pitchFamily="34" charset="0"/>
              </a:rPr>
              <a:t>B. De presentatie van </a:t>
            </a:r>
            <a:r>
              <a:rPr lang="nl-NL" sz="2000" dirty="0" err="1" smtClean="0">
                <a:solidFill>
                  <a:srgbClr val="00B050"/>
                </a:solidFill>
                <a:latin typeface="Soho Gothic NS ExtraBold" pitchFamily="34" charset="0"/>
              </a:rPr>
              <a:t>Gianotti</a:t>
            </a:r>
            <a:r>
              <a:rPr lang="nl-NL" sz="2000" dirty="0" smtClean="0">
                <a:solidFill>
                  <a:srgbClr val="00B050"/>
                </a:solidFill>
                <a:latin typeface="Soho Gothic NS ExtraBold" pitchFamily="34" charset="0"/>
              </a:rPr>
              <a:t> werd gedaan in het foeilelijke lettertype </a:t>
            </a:r>
            <a:r>
              <a:rPr lang="nl-NL" sz="2100" dirty="0" smtClean="0">
                <a:solidFill>
                  <a:srgbClr val="00B050"/>
                </a:solidFill>
                <a:latin typeface="Soho Gothic NS ExtraBold" pitchFamily="34" charset="0"/>
              </a:rPr>
              <a:t>Comic Sans</a:t>
            </a:r>
            <a:r>
              <a:rPr lang="nl-NL" sz="2000" dirty="0" smtClean="0">
                <a:solidFill>
                  <a:srgbClr val="00B050"/>
                </a:solidFill>
                <a:latin typeface="Soho Gothic NS ExtraBold" pitchFamily="34" charset="0"/>
              </a:rPr>
              <a:t>. </a:t>
            </a:r>
          </a:p>
          <a:p>
            <a:pPr marL="0" indent="0">
              <a:buNone/>
            </a:pPr>
            <a:endParaRPr lang="nl-NL" sz="2000" dirty="0" smtClean="0">
              <a:solidFill>
                <a:srgbClr val="FF0000"/>
              </a:solidFill>
              <a:latin typeface="Soho Gothic NS ExtraBold" pitchFamily="34" charset="0"/>
            </a:endParaRPr>
          </a:p>
          <a:p>
            <a:pPr marL="0" indent="0">
              <a:buNone/>
            </a:pPr>
            <a:r>
              <a:rPr lang="nl-NL" sz="2000" dirty="0" smtClean="0">
                <a:solidFill>
                  <a:srgbClr val="FF0000"/>
                </a:solidFill>
                <a:latin typeface="Soho Gothic NS ExtraBold" pitchFamily="34" charset="0"/>
              </a:rPr>
              <a:t>C. De onderzoekers hadden helemaal nog geen higgsdeeltje gevonden en dat was een grote teleurstelling. </a:t>
            </a:r>
          </a:p>
          <a:p>
            <a:pPr marL="0" indent="0">
              <a:buNone/>
            </a:pPr>
            <a:endParaRPr lang="nl-NL" sz="2000" dirty="0" smtClean="0">
              <a:solidFill>
                <a:srgbClr val="FF0000"/>
              </a:solidFill>
              <a:latin typeface="Soho Gothic NS ExtraBold" pitchFamily="34" charset="0"/>
            </a:endParaRPr>
          </a:p>
          <a:p>
            <a:pPr marL="0" indent="0">
              <a:buNone/>
            </a:pPr>
            <a:r>
              <a:rPr lang="nl-NL" sz="2000" dirty="0" smtClean="0">
                <a:solidFill>
                  <a:srgbClr val="FF0000"/>
                </a:solidFill>
                <a:latin typeface="Soho Gothic NS ExtraBold" pitchFamily="34" charset="0"/>
              </a:rPr>
              <a:t>D. </a:t>
            </a:r>
            <a:r>
              <a:rPr lang="nl-NL" sz="2000" dirty="0" err="1" smtClean="0">
                <a:solidFill>
                  <a:srgbClr val="FF0000"/>
                </a:solidFill>
                <a:latin typeface="Soho Gothic NS ExtraBold" pitchFamily="34" charset="0"/>
              </a:rPr>
              <a:t>Gianotti</a:t>
            </a:r>
            <a:r>
              <a:rPr lang="nl-NL" sz="2000" dirty="0" smtClean="0">
                <a:solidFill>
                  <a:srgbClr val="FF0000"/>
                </a:solidFill>
                <a:latin typeface="Soho Gothic NS ExtraBold" pitchFamily="34" charset="0"/>
              </a:rPr>
              <a:t> had per ongeluk de slides van het concurrerende CMS-experiment in plaats van haar eigen ATLAS-experiment, maar had dat tijdens de eerste 10 minuten van haar presentatie niet door. </a:t>
            </a:r>
            <a:endParaRPr lang="nl-NL" sz="2000" dirty="0">
              <a:solidFill>
                <a:srgbClr val="FF0000"/>
              </a:solidFill>
              <a:latin typeface="Soho Gothic NS ExtraBold"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Rechthoek 5"/>
          <p:cNvSpPr/>
          <p:nvPr/>
        </p:nvSpPr>
        <p:spPr>
          <a:xfrm>
            <a:off x="323528" y="1604700"/>
            <a:ext cx="8712968" cy="600164"/>
          </a:xfrm>
          <a:prstGeom prst="rect">
            <a:avLst/>
          </a:prstGeom>
        </p:spPr>
        <p:txBody>
          <a:bodyPr wrap="square">
            <a:spAutoFit/>
          </a:bodyPr>
          <a:lstStyle/>
          <a:p>
            <a:r>
              <a:rPr lang="nl-NL" sz="1100" dirty="0">
                <a:solidFill>
                  <a:schemeClr val="bg1"/>
                </a:solidFill>
                <a:latin typeface="Soho Gothic NS ExtraBold" pitchFamily="34" charset="0"/>
              </a:rPr>
              <a:t>Op 13 december 2011 werd op CERN in een live op internet te volgen presentatie een update gegeven over de zoektocht naar het higgsdeeltje. Na afloop was op internet een verrassend aspect van die presentatie het gesprek van de dag. Welk aspect hield de gemoederen zo bezig?</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592" y="3153528"/>
            <a:ext cx="3691880" cy="2147680"/>
          </a:xfrm>
          <a:prstGeom prst="rect">
            <a:avLst/>
          </a:prstGeom>
        </p:spPr>
      </p:pic>
    </p:spTree>
    <p:extLst>
      <p:ext uri="{BB962C8B-B14F-4D97-AF65-F5344CB8AC3E}">
        <p14:creationId xmlns:p14="http://schemas.microsoft.com/office/powerpoint/2010/main" val="2060387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8433" y="3566549"/>
            <a:ext cx="4499991" cy="2886787"/>
          </a:xfrm>
          <a:prstGeom prst="rect">
            <a:avLst/>
          </a:prstGeom>
        </p:spPr>
      </p:pic>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4</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Dit is een deeltjesbotsing, gemeten op CERN, waarbij een higgsdeeltje kort na zijn ontstaan vrijwel direct vervalt. Welk zogeheten ‘</a:t>
            </a:r>
            <a:r>
              <a:rPr lang="nl-NL" sz="1200" dirty="0" err="1" smtClean="0">
                <a:solidFill>
                  <a:schemeClr val="bg1"/>
                </a:solidFill>
                <a:latin typeface="Soho Gothic NS ExtraBold" pitchFamily="34" charset="0"/>
              </a:rPr>
              <a:t>vervalspad</a:t>
            </a:r>
            <a:r>
              <a:rPr lang="nl-NL" sz="1200" dirty="0" smtClean="0">
                <a:solidFill>
                  <a:schemeClr val="bg1"/>
                </a:solidFill>
                <a:latin typeface="Soho Gothic NS ExtraBold" pitchFamily="34" charset="0"/>
              </a:rPr>
              <a:t>’ van het </a:t>
            </a:r>
            <a:r>
              <a:rPr lang="nl-NL" sz="1200" dirty="0" smtClean="0">
                <a:solidFill>
                  <a:schemeClr val="bg1"/>
                </a:solidFill>
                <a:latin typeface="Soho Gothic NS ExtraBold" pitchFamily="34" charset="0"/>
              </a:rPr>
              <a:t>higgsdeeltje </a:t>
            </a:r>
            <a:r>
              <a:rPr lang="nl-NL" sz="1200" dirty="0" smtClean="0">
                <a:solidFill>
                  <a:schemeClr val="bg1"/>
                </a:solidFill>
                <a:latin typeface="Soho Gothic NS ExtraBold" pitchFamily="34" charset="0"/>
              </a:rPr>
              <a:t>zien we hier?</a:t>
            </a:r>
          </a:p>
          <a:p>
            <a:pPr marL="0" indent="0">
              <a:buFont typeface="Arial" pitchFamily="34" charset="0"/>
              <a:buNone/>
            </a:pPr>
            <a:endParaRPr lang="nl-NL" sz="1200" dirty="0" smtClean="0">
              <a:solidFill>
                <a:schemeClr val="bg1"/>
              </a:solidFill>
              <a:latin typeface="Soho Gothic NS ExtraBold" pitchFamily="34" charset="0"/>
            </a:endParaRPr>
          </a:p>
          <a:p>
            <a:pPr marL="228600" indent="-228600">
              <a:buFont typeface="Arial" pitchFamily="34" charset="0"/>
              <a:buAutoNum type="alphaUcPeriod"/>
            </a:pPr>
            <a:r>
              <a:rPr lang="nl-NL" sz="2000" dirty="0" smtClean="0">
                <a:solidFill>
                  <a:schemeClr val="bg1"/>
                </a:solidFill>
                <a:latin typeface="Soho Gothic NS ExtraBold" pitchFamily="34" charset="0"/>
              </a:rPr>
              <a:t> </a:t>
            </a:r>
            <a:r>
              <a:rPr lang="nl-NL" sz="2000" dirty="0" err="1" smtClean="0">
                <a:solidFill>
                  <a:schemeClr val="bg1"/>
                </a:solidFill>
                <a:latin typeface="Soho Gothic NS ExtraBold" pitchFamily="34" charset="0"/>
              </a:rPr>
              <a:t>Higgs</a:t>
            </a:r>
            <a:r>
              <a:rPr lang="nl-NL" sz="2000" dirty="0" smtClean="0">
                <a:solidFill>
                  <a:schemeClr val="bg1"/>
                </a:solidFill>
                <a:latin typeface="Soho Gothic NS ExtraBold" pitchFamily="34" charset="0"/>
              </a:rPr>
              <a:t> -&gt; 2 fotonen</a:t>
            </a:r>
          </a:p>
          <a:p>
            <a:pPr marL="0" indent="0">
              <a:buFont typeface="Arial" pitchFamily="34" charset="0"/>
              <a:buNone/>
            </a:pPr>
            <a:endParaRPr lang="nl-NL" sz="2000" dirty="0" smtClean="0">
              <a:solidFill>
                <a:schemeClr val="bg1"/>
              </a:solidFill>
              <a:latin typeface="Soho Gothic NS ExtraBold" pitchFamily="34" charset="0"/>
            </a:endParaRPr>
          </a:p>
          <a:p>
            <a:pPr marL="0" indent="0">
              <a:buFont typeface="Arial" pitchFamily="34" charset="0"/>
              <a:buNone/>
            </a:pPr>
            <a:r>
              <a:rPr lang="nl-NL" sz="2000" dirty="0" smtClean="0">
                <a:solidFill>
                  <a:schemeClr val="bg1"/>
                </a:solidFill>
                <a:latin typeface="Soho Gothic NS ExtraBold" pitchFamily="34" charset="0"/>
              </a:rPr>
              <a:t>B. </a:t>
            </a:r>
            <a:r>
              <a:rPr lang="nl-NL" sz="2000" dirty="0" err="1" smtClean="0">
                <a:solidFill>
                  <a:schemeClr val="bg1"/>
                </a:solidFill>
                <a:latin typeface="Soho Gothic NS ExtraBold" pitchFamily="34" charset="0"/>
              </a:rPr>
              <a:t>Higgs</a:t>
            </a:r>
            <a:r>
              <a:rPr lang="nl-NL" sz="2000" dirty="0" smtClean="0">
                <a:solidFill>
                  <a:schemeClr val="bg1"/>
                </a:solidFill>
                <a:latin typeface="Soho Gothic NS ExtraBold" pitchFamily="34" charset="0"/>
              </a:rPr>
              <a:t> -&gt; 4 quarks</a:t>
            </a:r>
          </a:p>
          <a:p>
            <a:pPr marL="0" indent="0">
              <a:buFont typeface="Arial" pitchFamily="34" charset="0"/>
              <a:buNone/>
            </a:pPr>
            <a:endParaRPr lang="nl-NL" sz="2000" dirty="0" smtClean="0">
              <a:solidFill>
                <a:schemeClr val="bg1"/>
              </a:solidFill>
              <a:latin typeface="Soho Gothic NS ExtraBold" pitchFamily="34" charset="0"/>
            </a:endParaRPr>
          </a:p>
          <a:p>
            <a:pPr marL="0" indent="0">
              <a:buFont typeface="Arial" pitchFamily="34" charset="0"/>
              <a:buNone/>
            </a:pPr>
            <a:r>
              <a:rPr lang="nl-NL" sz="2000" dirty="0" smtClean="0">
                <a:solidFill>
                  <a:schemeClr val="bg1"/>
                </a:solidFill>
                <a:latin typeface="Soho Gothic NS ExtraBold" pitchFamily="34" charset="0"/>
              </a:rPr>
              <a:t>C. </a:t>
            </a:r>
            <a:r>
              <a:rPr lang="nl-NL" sz="2000" dirty="0" err="1" smtClean="0">
                <a:solidFill>
                  <a:schemeClr val="bg1"/>
                </a:solidFill>
                <a:latin typeface="Soho Gothic NS ExtraBold" pitchFamily="34" charset="0"/>
              </a:rPr>
              <a:t>Higgs</a:t>
            </a:r>
            <a:r>
              <a:rPr lang="nl-NL" sz="2000" dirty="0" smtClean="0">
                <a:solidFill>
                  <a:schemeClr val="bg1"/>
                </a:solidFill>
                <a:latin typeface="Soho Gothic NS ExtraBold" pitchFamily="34" charset="0"/>
              </a:rPr>
              <a:t> -&gt; 1 W-boson</a:t>
            </a:r>
          </a:p>
          <a:p>
            <a:pPr marL="0" indent="0">
              <a:buFont typeface="Arial" pitchFamily="34" charset="0"/>
              <a:buNone/>
            </a:pPr>
            <a:endParaRPr lang="nl-NL" sz="2000" dirty="0" smtClean="0">
              <a:solidFill>
                <a:schemeClr val="bg1"/>
              </a:solidFill>
              <a:latin typeface="Soho Gothic NS ExtraBold" pitchFamily="34" charset="0"/>
            </a:endParaRPr>
          </a:p>
          <a:p>
            <a:pPr marL="0" indent="0">
              <a:buFont typeface="Arial" pitchFamily="34" charset="0"/>
              <a:buNone/>
            </a:pPr>
            <a:r>
              <a:rPr lang="nl-NL" sz="2000" dirty="0" smtClean="0">
                <a:solidFill>
                  <a:schemeClr val="bg1"/>
                </a:solidFill>
                <a:latin typeface="Soho Gothic NS ExtraBold" pitchFamily="34" charset="0"/>
              </a:rPr>
              <a:t>D. </a:t>
            </a:r>
            <a:r>
              <a:rPr lang="nl-NL" sz="2000" dirty="0" err="1" smtClean="0">
                <a:solidFill>
                  <a:schemeClr val="bg1"/>
                </a:solidFill>
                <a:latin typeface="Soho Gothic NS ExtraBold" pitchFamily="34" charset="0"/>
              </a:rPr>
              <a:t>Higgs</a:t>
            </a:r>
            <a:r>
              <a:rPr lang="nl-NL" sz="2000" dirty="0" smtClean="0">
                <a:solidFill>
                  <a:schemeClr val="bg1"/>
                </a:solidFill>
                <a:latin typeface="Soho Gothic NS ExtraBold" pitchFamily="34" charset="0"/>
              </a:rPr>
              <a:t> -&gt; 2 protonen</a:t>
            </a:r>
            <a:endParaRPr lang="nl-NL" sz="2000" dirty="0">
              <a:solidFill>
                <a:schemeClr val="bg1"/>
              </a:solidFill>
              <a:latin typeface="Soho Gothic NS ExtraBold" pitchFamily="34" charset="0"/>
            </a:endParaRPr>
          </a:p>
        </p:txBody>
      </p:sp>
    </p:spTree>
    <p:extLst>
      <p:ext uri="{BB962C8B-B14F-4D97-AF65-F5344CB8AC3E}">
        <p14:creationId xmlns:p14="http://schemas.microsoft.com/office/powerpoint/2010/main" val="3311564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8433" y="3566549"/>
            <a:ext cx="4499991" cy="2886787"/>
          </a:xfrm>
          <a:prstGeom prst="rect">
            <a:avLst/>
          </a:prstGeom>
        </p:spPr>
      </p:pic>
      <p:sp>
        <p:nvSpPr>
          <p:cNvPr id="2" name="Titel 1"/>
          <p:cNvSpPr>
            <a:spLocks noGrp="1"/>
          </p:cNvSpPr>
          <p:nvPr>
            <p:ph type="title"/>
          </p:nvPr>
        </p:nvSpPr>
        <p:spPr/>
        <p:txBody>
          <a:bodyPr/>
          <a:lstStyle/>
          <a:p>
            <a:r>
              <a:rPr lang="nl-NL" dirty="0" smtClean="0">
                <a:solidFill>
                  <a:schemeClr val="bg1"/>
                </a:solidFill>
                <a:latin typeface="Soho Gothic NS ExtraBold" pitchFamily="34" charset="0"/>
              </a:rPr>
              <a:t>Vraag 4</a:t>
            </a:r>
            <a:endParaRPr lang="nl-NL" dirty="0">
              <a:solidFill>
                <a:schemeClr val="bg1"/>
              </a:solidFill>
              <a:latin typeface="Soho Gothic NS ExtraBold"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sz="1200" dirty="0">
              <a:solidFill>
                <a:schemeClr val="bg1"/>
              </a:solidFill>
              <a:latin typeface="Soho Gothic NS ExtraBold" pitchFamily="34" charset="0"/>
            </a:endParaRPr>
          </a:p>
          <a:p>
            <a:pPr marL="0" indent="0">
              <a:buNone/>
            </a:pPr>
            <a:endParaRPr lang="nl-NL" sz="1200" dirty="0" smtClean="0">
              <a:solidFill>
                <a:schemeClr val="bg1"/>
              </a:solidFill>
              <a:latin typeface="Soho Gothic NS ExtraBold"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8" y="116632"/>
            <a:ext cx="1464176" cy="233645"/>
          </a:xfrm>
          <a:prstGeom prst="rect">
            <a:avLst/>
          </a:prstGeom>
        </p:spPr>
      </p:pic>
      <p:sp>
        <p:nvSpPr>
          <p:cNvPr id="6"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200" dirty="0" smtClean="0">
                <a:solidFill>
                  <a:schemeClr val="bg1"/>
                </a:solidFill>
                <a:latin typeface="Soho Gothic NS ExtraBold" pitchFamily="34" charset="0"/>
              </a:rPr>
              <a:t>Dit is een deeltjesbotsing, gemeten op CERN, waarbij een higgsdeeltje kort na zijn ontstaan vrijwel direct vervalt. Welk zogeheten ‘</a:t>
            </a:r>
            <a:r>
              <a:rPr lang="nl-NL" sz="1200" dirty="0" err="1" smtClean="0">
                <a:solidFill>
                  <a:schemeClr val="bg1"/>
                </a:solidFill>
                <a:latin typeface="Soho Gothic NS ExtraBold" pitchFamily="34" charset="0"/>
              </a:rPr>
              <a:t>vervalspad</a:t>
            </a:r>
            <a:r>
              <a:rPr lang="nl-NL" sz="1200" dirty="0" smtClean="0">
                <a:solidFill>
                  <a:schemeClr val="bg1"/>
                </a:solidFill>
                <a:latin typeface="Soho Gothic NS ExtraBold" pitchFamily="34" charset="0"/>
              </a:rPr>
              <a:t>’ van het </a:t>
            </a:r>
            <a:r>
              <a:rPr lang="nl-NL" sz="1200" dirty="0" smtClean="0">
                <a:solidFill>
                  <a:schemeClr val="bg1"/>
                </a:solidFill>
                <a:latin typeface="Soho Gothic NS ExtraBold" pitchFamily="34" charset="0"/>
              </a:rPr>
              <a:t>higgsdeeltje </a:t>
            </a:r>
            <a:r>
              <a:rPr lang="nl-NL" sz="1200" dirty="0" smtClean="0">
                <a:solidFill>
                  <a:schemeClr val="bg1"/>
                </a:solidFill>
                <a:latin typeface="Soho Gothic NS ExtraBold" pitchFamily="34" charset="0"/>
              </a:rPr>
              <a:t>zien we hier?</a:t>
            </a:r>
          </a:p>
          <a:p>
            <a:pPr marL="0" indent="0">
              <a:buFont typeface="Arial" pitchFamily="34" charset="0"/>
              <a:buNone/>
            </a:pPr>
            <a:endParaRPr lang="nl-NL" sz="1200" dirty="0" smtClean="0">
              <a:solidFill>
                <a:schemeClr val="bg1"/>
              </a:solidFill>
              <a:latin typeface="Soho Gothic NS ExtraBold" pitchFamily="34" charset="0"/>
            </a:endParaRPr>
          </a:p>
          <a:p>
            <a:pPr marL="228600" indent="-228600">
              <a:buFont typeface="Arial" pitchFamily="34" charset="0"/>
              <a:buAutoNum type="alphaUcPeriod"/>
            </a:pPr>
            <a:r>
              <a:rPr lang="nl-NL" sz="2000" dirty="0" smtClean="0">
                <a:solidFill>
                  <a:srgbClr val="00B050"/>
                </a:solidFill>
                <a:latin typeface="Soho Gothic NS ExtraBold" pitchFamily="34" charset="0"/>
              </a:rPr>
              <a:t> </a:t>
            </a:r>
            <a:r>
              <a:rPr lang="nl-NL" sz="2000" dirty="0" err="1" smtClean="0">
                <a:solidFill>
                  <a:srgbClr val="00B050"/>
                </a:solidFill>
                <a:latin typeface="Soho Gothic NS ExtraBold" pitchFamily="34" charset="0"/>
              </a:rPr>
              <a:t>Higgs</a:t>
            </a:r>
            <a:r>
              <a:rPr lang="nl-NL" sz="2000" dirty="0" smtClean="0">
                <a:solidFill>
                  <a:srgbClr val="00B050"/>
                </a:solidFill>
                <a:latin typeface="Soho Gothic NS ExtraBold" pitchFamily="34" charset="0"/>
              </a:rPr>
              <a:t> -&gt; 2 fotonen</a:t>
            </a:r>
          </a:p>
          <a:p>
            <a:pPr marL="0" indent="0">
              <a:buFont typeface="Arial" pitchFamily="34" charset="0"/>
              <a:buNone/>
            </a:pPr>
            <a:endParaRPr lang="nl-NL" sz="2000" dirty="0" smtClean="0">
              <a:solidFill>
                <a:schemeClr val="bg1"/>
              </a:solidFill>
              <a:latin typeface="Soho Gothic NS ExtraBold" pitchFamily="34" charset="0"/>
            </a:endParaRPr>
          </a:p>
          <a:p>
            <a:pPr marL="0" indent="0">
              <a:buFont typeface="Arial" pitchFamily="34" charset="0"/>
              <a:buNone/>
            </a:pPr>
            <a:r>
              <a:rPr lang="nl-NL" sz="2000" dirty="0" smtClean="0">
                <a:solidFill>
                  <a:srgbClr val="FF0000"/>
                </a:solidFill>
                <a:latin typeface="Soho Gothic NS ExtraBold" pitchFamily="34" charset="0"/>
              </a:rPr>
              <a:t>B. </a:t>
            </a:r>
            <a:r>
              <a:rPr lang="nl-NL" sz="2000" dirty="0" err="1" smtClean="0">
                <a:solidFill>
                  <a:srgbClr val="FF0000"/>
                </a:solidFill>
                <a:latin typeface="Soho Gothic NS ExtraBold" pitchFamily="34" charset="0"/>
              </a:rPr>
              <a:t>Higgs</a:t>
            </a:r>
            <a:r>
              <a:rPr lang="nl-NL" sz="2000" dirty="0" smtClean="0">
                <a:solidFill>
                  <a:srgbClr val="FF0000"/>
                </a:solidFill>
                <a:latin typeface="Soho Gothic NS ExtraBold" pitchFamily="34" charset="0"/>
              </a:rPr>
              <a:t> -&gt; 4 quarks</a:t>
            </a:r>
          </a:p>
          <a:p>
            <a:pPr marL="0" indent="0">
              <a:buFont typeface="Arial" pitchFamily="34" charset="0"/>
              <a:buNone/>
            </a:pPr>
            <a:endParaRPr lang="nl-NL" sz="2000" dirty="0" smtClean="0">
              <a:solidFill>
                <a:srgbClr val="FF0000"/>
              </a:solidFill>
              <a:latin typeface="Soho Gothic NS ExtraBold" pitchFamily="34" charset="0"/>
            </a:endParaRPr>
          </a:p>
          <a:p>
            <a:pPr marL="0" indent="0">
              <a:buFont typeface="Arial" pitchFamily="34" charset="0"/>
              <a:buNone/>
            </a:pPr>
            <a:r>
              <a:rPr lang="nl-NL" sz="2000" dirty="0" smtClean="0">
                <a:solidFill>
                  <a:srgbClr val="FF0000"/>
                </a:solidFill>
                <a:latin typeface="Soho Gothic NS ExtraBold" pitchFamily="34" charset="0"/>
              </a:rPr>
              <a:t>C. </a:t>
            </a:r>
            <a:r>
              <a:rPr lang="nl-NL" sz="2000" dirty="0" err="1" smtClean="0">
                <a:solidFill>
                  <a:srgbClr val="FF0000"/>
                </a:solidFill>
                <a:latin typeface="Soho Gothic NS ExtraBold" pitchFamily="34" charset="0"/>
              </a:rPr>
              <a:t>Higgs</a:t>
            </a:r>
            <a:r>
              <a:rPr lang="nl-NL" sz="2000" dirty="0" smtClean="0">
                <a:solidFill>
                  <a:srgbClr val="FF0000"/>
                </a:solidFill>
                <a:latin typeface="Soho Gothic NS ExtraBold" pitchFamily="34" charset="0"/>
              </a:rPr>
              <a:t> -&gt; 1 W-boson</a:t>
            </a:r>
          </a:p>
          <a:p>
            <a:pPr marL="0" indent="0">
              <a:buFont typeface="Arial" pitchFamily="34" charset="0"/>
              <a:buNone/>
            </a:pPr>
            <a:endParaRPr lang="nl-NL" sz="2000" dirty="0" smtClean="0">
              <a:solidFill>
                <a:srgbClr val="FF0000"/>
              </a:solidFill>
              <a:latin typeface="Soho Gothic NS ExtraBold" pitchFamily="34" charset="0"/>
            </a:endParaRPr>
          </a:p>
          <a:p>
            <a:pPr marL="0" indent="0">
              <a:buFont typeface="Arial" pitchFamily="34" charset="0"/>
              <a:buNone/>
            </a:pPr>
            <a:r>
              <a:rPr lang="nl-NL" sz="2000" dirty="0" smtClean="0">
                <a:solidFill>
                  <a:srgbClr val="FF0000"/>
                </a:solidFill>
                <a:latin typeface="Soho Gothic NS ExtraBold" pitchFamily="34" charset="0"/>
              </a:rPr>
              <a:t>D. </a:t>
            </a:r>
            <a:r>
              <a:rPr lang="nl-NL" sz="2000" dirty="0" err="1" smtClean="0">
                <a:solidFill>
                  <a:srgbClr val="FF0000"/>
                </a:solidFill>
                <a:latin typeface="Soho Gothic NS ExtraBold" pitchFamily="34" charset="0"/>
              </a:rPr>
              <a:t>Higgs</a:t>
            </a:r>
            <a:r>
              <a:rPr lang="nl-NL" sz="2000" dirty="0" smtClean="0">
                <a:solidFill>
                  <a:srgbClr val="FF0000"/>
                </a:solidFill>
                <a:latin typeface="Soho Gothic NS ExtraBold" pitchFamily="34" charset="0"/>
              </a:rPr>
              <a:t> -&gt; 2 protonen</a:t>
            </a:r>
            <a:endParaRPr lang="nl-NL" sz="2000" dirty="0">
              <a:solidFill>
                <a:srgbClr val="FF0000"/>
              </a:solidFill>
              <a:latin typeface="Soho Gothic NS ExtraBold" pitchFamily="34" charset="0"/>
            </a:endParaRPr>
          </a:p>
        </p:txBody>
      </p:sp>
    </p:spTree>
    <p:extLst>
      <p:ext uri="{BB962C8B-B14F-4D97-AF65-F5344CB8AC3E}">
        <p14:creationId xmlns:p14="http://schemas.microsoft.com/office/powerpoint/2010/main" val="291579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1487</Words>
  <Application>Microsoft Office PowerPoint</Application>
  <PresentationFormat>Diavoorstelling (4:3)</PresentationFormat>
  <Paragraphs>214</Paragraphs>
  <Slides>21</Slides>
  <Notes>0</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Office-thema</vt:lpstr>
      <vt:lpstr>PowerPoint-presentatie</vt:lpstr>
      <vt:lpstr>Vraag 1</vt:lpstr>
      <vt:lpstr>Vraag 1</vt:lpstr>
      <vt:lpstr>Vraag 2</vt:lpstr>
      <vt:lpstr>Vraag 2</vt:lpstr>
      <vt:lpstr>Vraag 3</vt:lpstr>
      <vt:lpstr>Vraag 3</vt:lpstr>
      <vt:lpstr>Vraag 4</vt:lpstr>
      <vt:lpstr>Vraag 4</vt:lpstr>
      <vt:lpstr>Vraag 5</vt:lpstr>
      <vt:lpstr>Vraag 5</vt:lpstr>
      <vt:lpstr>Vraag 6</vt:lpstr>
      <vt:lpstr>Vraag 6</vt:lpstr>
      <vt:lpstr>Vraag 7</vt:lpstr>
      <vt:lpstr>Vraag 7</vt:lpstr>
      <vt:lpstr>Vraag 8</vt:lpstr>
      <vt:lpstr>Vraag 8</vt:lpstr>
      <vt:lpstr>Vraag 9</vt:lpstr>
      <vt:lpstr>Vraag 9</vt:lpstr>
      <vt:lpstr>Vraag 10</vt:lpstr>
      <vt:lpstr>Vraag 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Hal, George van</dc:creator>
  <cp:lastModifiedBy>Hal, George van</cp:lastModifiedBy>
  <cp:revision>23</cp:revision>
  <dcterms:created xsi:type="dcterms:W3CDTF">2015-03-16T13:38:27Z</dcterms:created>
  <dcterms:modified xsi:type="dcterms:W3CDTF">2015-03-17T10:25:44Z</dcterms:modified>
</cp:coreProperties>
</file>